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notesSlides/notesSlide30.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31.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32.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ppt/notesSlides/notesSlide33.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drawings/drawing2.xml" ContentType="application/vnd.openxmlformats-officedocument.drawingml.chartshapes+xml"/>
  <Override PartName="/ppt/notesSlides/notesSlide34.xml" ContentType="application/vnd.openxmlformats-officedocument.presentationml.notesSlide+xml"/>
  <Override PartName="/ppt/charts/chart12.xml" ContentType="application/vnd.openxmlformats-officedocument.drawingml.chart+xml"/>
  <Override PartName="/ppt/theme/themeOverride12.xml" ContentType="application/vnd.openxmlformats-officedocument.themeOverride+xml"/>
  <Override PartName="/ppt/drawings/drawing3.xml" ContentType="application/vnd.openxmlformats-officedocument.drawingml.chartshapes+xml"/>
  <Override PartName="/ppt/notesSlides/notesSlide35.xml" ContentType="application/vnd.openxmlformats-officedocument.presentationml.notesSlide+xml"/>
  <Override PartName="/ppt/charts/chart13.xml" ContentType="application/vnd.openxmlformats-officedocument.drawingml.chart+xml"/>
  <Override PartName="/ppt/theme/themeOverride13.xml" ContentType="application/vnd.openxmlformats-officedocument.themeOverride+xml"/>
  <Override PartName="/ppt/notesSlides/notesSlide36.xml" ContentType="application/vnd.openxmlformats-officedocument.presentationml.notesSlide+xml"/>
  <Override PartName="/ppt/charts/chart14.xml" ContentType="application/vnd.openxmlformats-officedocument.drawingml.chart+xml"/>
  <Override PartName="/ppt/theme/themeOverride14.xml" ContentType="application/vnd.openxmlformats-officedocument.themeOverride+xml"/>
  <Override PartName="/ppt/notesSlides/notesSlide37.xml" ContentType="application/vnd.openxmlformats-officedocument.presentationml.notesSlide+xml"/>
  <Override PartName="/ppt/charts/chart15.xml" ContentType="application/vnd.openxmlformats-officedocument.drawingml.chart+xml"/>
  <Override PartName="/ppt/theme/themeOverride15.xml" ContentType="application/vnd.openxmlformats-officedocument.themeOverride+xml"/>
  <Override PartName="/ppt/notesSlides/notesSlide38.xml" ContentType="application/vnd.openxmlformats-officedocument.presentationml.notesSlide+xml"/>
  <Override PartName="/ppt/charts/chart16.xml" ContentType="application/vnd.openxmlformats-officedocument.drawingml.chart+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58"/>
  </p:notesMasterIdLst>
  <p:handoutMasterIdLst>
    <p:handoutMasterId r:id="rId59"/>
  </p:handoutMasterIdLst>
  <p:sldIdLst>
    <p:sldId id="256" r:id="rId5"/>
    <p:sldId id="521" r:id="rId6"/>
    <p:sldId id="522" r:id="rId7"/>
    <p:sldId id="561" r:id="rId8"/>
    <p:sldId id="570" r:id="rId9"/>
    <p:sldId id="452" r:id="rId10"/>
    <p:sldId id="524" r:id="rId11"/>
    <p:sldId id="562" r:id="rId12"/>
    <p:sldId id="563" r:id="rId13"/>
    <p:sldId id="588" r:id="rId14"/>
    <p:sldId id="589" r:id="rId15"/>
    <p:sldId id="590" r:id="rId16"/>
    <p:sldId id="591" r:id="rId17"/>
    <p:sldId id="526" r:id="rId18"/>
    <p:sldId id="566" r:id="rId19"/>
    <p:sldId id="567" r:id="rId20"/>
    <p:sldId id="575" r:id="rId21"/>
    <p:sldId id="592" r:id="rId22"/>
    <p:sldId id="593" r:id="rId23"/>
    <p:sldId id="527" r:id="rId24"/>
    <p:sldId id="594" r:id="rId25"/>
    <p:sldId id="552" r:id="rId26"/>
    <p:sldId id="517" r:id="rId27"/>
    <p:sldId id="595" r:id="rId28"/>
    <p:sldId id="528" r:id="rId29"/>
    <p:sldId id="358" r:id="rId30"/>
    <p:sldId id="555" r:id="rId31"/>
    <p:sldId id="596" r:id="rId32"/>
    <p:sldId id="519" r:id="rId33"/>
    <p:sldId id="619" r:id="rId34"/>
    <p:sldId id="620" r:id="rId35"/>
    <p:sldId id="621" r:id="rId36"/>
    <p:sldId id="529" r:id="rId37"/>
    <p:sldId id="569" r:id="rId38"/>
    <p:sldId id="609" r:id="rId39"/>
    <p:sldId id="618" r:id="rId40"/>
    <p:sldId id="624" r:id="rId41"/>
    <p:sldId id="625" r:id="rId42"/>
    <p:sldId id="626" r:id="rId43"/>
    <p:sldId id="607" r:id="rId44"/>
    <p:sldId id="622" r:id="rId45"/>
    <p:sldId id="623" r:id="rId46"/>
    <p:sldId id="576" r:id="rId47"/>
    <p:sldId id="597" r:id="rId48"/>
    <p:sldId id="598" r:id="rId49"/>
    <p:sldId id="599" r:id="rId50"/>
    <p:sldId id="600" r:id="rId51"/>
    <p:sldId id="601" r:id="rId52"/>
    <p:sldId id="602" r:id="rId53"/>
    <p:sldId id="603" r:id="rId54"/>
    <p:sldId id="604" r:id="rId55"/>
    <p:sldId id="605" r:id="rId56"/>
    <p:sldId id="606" r:id="rId57"/>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eur" initials="A" lastIdx="0" clrIdx="1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ADFF"/>
    <a:srgbClr val="7F7F7F"/>
    <a:srgbClr val="0083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53" autoAdjust="0"/>
    <p:restoredTop sz="94215" autoAdjust="0"/>
  </p:normalViewPr>
  <p:slideViewPr>
    <p:cSldViewPr>
      <p:cViewPr>
        <p:scale>
          <a:sx n="88" d="100"/>
          <a:sy n="88" d="100"/>
        </p:scale>
        <p:origin x="-1344"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p:cViewPr varScale="1">
        <p:scale>
          <a:sx n="78" d="100"/>
          <a:sy n="78" d="100"/>
        </p:scale>
        <p:origin x="-3300" y="-84"/>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ointment (O) N = 143</c:v>
                </c:pt>
              </c:strCache>
            </c:strRef>
          </c:tx>
          <c:invertIfNegative val="0"/>
          <c:cat>
            <c:strRef>
              <c:f>Sheet1!$A$2:$A$5</c:f>
              <c:strCache>
                <c:ptCount val="4"/>
                <c:pt idx="0">
                  <c:v>Day 4</c:v>
                </c:pt>
                <c:pt idx="1">
                  <c:v>Day 7</c:v>
                </c:pt>
                <c:pt idx="2">
                  <c:v>Day 14</c:v>
                </c:pt>
                <c:pt idx="3">
                  <c:v>Day 42</c:v>
                </c:pt>
              </c:strCache>
            </c:strRef>
          </c:cat>
          <c:val>
            <c:numRef>
              <c:f>Sheet1!$B$2:$B$5</c:f>
              <c:numCache>
                <c:formatCode>General</c:formatCode>
                <c:ptCount val="4"/>
                <c:pt idx="0">
                  <c:v>-37.200000000000003</c:v>
                </c:pt>
                <c:pt idx="1">
                  <c:v>-60.55</c:v>
                </c:pt>
                <c:pt idx="2">
                  <c:v>-94.3</c:v>
                </c:pt>
                <c:pt idx="3">
                  <c:v>-100</c:v>
                </c:pt>
              </c:numCache>
            </c:numRef>
          </c:val>
        </c:ser>
        <c:ser>
          <c:idx val="1"/>
          <c:order val="1"/>
          <c:tx>
            <c:strRef>
              <c:f>Sheet1!$C$1</c:f>
              <c:strCache>
                <c:ptCount val="1"/>
                <c:pt idx="0">
                  <c:v>Traumeel gel (G) N = 140</c:v>
                </c:pt>
              </c:strCache>
            </c:strRef>
          </c:tx>
          <c:spPr>
            <a:solidFill>
              <a:schemeClr val="tx2">
                <a:lumMod val="60000"/>
                <a:lumOff val="40000"/>
              </a:schemeClr>
            </a:solidFill>
          </c:spPr>
          <c:invertIfNegative val="0"/>
          <c:cat>
            <c:strRef>
              <c:f>Sheet1!$A$2:$A$5</c:f>
              <c:strCache>
                <c:ptCount val="4"/>
                <c:pt idx="0">
                  <c:v>Day 4</c:v>
                </c:pt>
                <c:pt idx="1">
                  <c:v>Day 7</c:v>
                </c:pt>
                <c:pt idx="2">
                  <c:v>Day 14</c:v>
                </c:pt>
                <c:pt idx="3">
                  <c:v>Day 42</c:v>
                </c:pt>
              </c:strCache>
            </c:strRef>
          </c:cat>
          <c:val>
            <c:numRef>
              <c:f>Sheet1!$C$2:$C$5</c:f>
              <c:numCache>
                <c:formatCode>General</c:formatCode>
                <c:ptCount val="4"/>
                <c:pt idx="0">
                  <c:v>-41.1</c:v>
                </c:pt>
                <c:pt idx="1">
                  <c:v>-71.099999999999994</c:v>
                </c:pt>
                <c:pt idx="2">
                  <c:v>-93.4</c:v>
                </c:pt>
                <c:pt idx="3">
                  <c:v>-100</c:v>
                </c:pt>
              </c:numCache>
            </c:numRef>
          </c:val>
        </c:ser>
        <c:ser>
          <c:idx val="2"/>
          <c:order val="2"/>
          <c:tx>
            <c:strRef>
              <c:f>Sheet1!$D$1</c:f>
              <c:strCache>
                <c:ptCount val="1"/>
                <c:pt idx="0">
                  <c:v>Diclofenac gel (D) N = 137</c:v>
                </c:pt>
              </c:strCache>
            </c:strRef>
          </c:tx>
          <c:spPr>
            <a:solidFill>
              <a:srgbClr val="000000">
                <a:lumMod val="50000"/>
                <a:lumOff val="50000"/>
              </a:srgbClr>
            </a:solidFill>
          </c:spPr>
          <c:invertIfNegative val="0"/>
          <c:cat>
            <c:strRef>
              <c:f>Sheet1!$A$2:$A$5</c:f>
              <c:strCache>
                <c:ptCount val="4"/>
                <c:pt idx="0">
                  <c:v>Day 4</c:v>
                </c:pt>
                <c:pt idx="1">
                  <c:v>Day 7</c:v>
                </c:pt>
                <c:pt idx="2">
                  <c:v>Day 14</c:v>
                </c:pt>
                <c:pt idx="3">
                  <c:v>Day 42</c:v>
                </c:pt>
              </c:strCache>
            </c:strRef>
          </c:cat>
          <c:val>
            <c:numRef>
              <c:f>Sheet1!$D$2:$D$5</c:f>
              <c:numCache>
                <c:formatCode>General</c:formatCode>
                <c:ptCount val="4"/>
                <c:pt idx="0">
                  <c:v>-37.700000000000003</c:v>
                </c:pt>
                <c:pt idx="1">
                  <c:v>-68.900000000000006</c:v>
                </c:pt>
                <c:pt idx="2">
                  <c:v>-94.8</c:v>
                </c:pt>
                <c:pt idx="3">
                  <c:v>-100</c:v>
                </c:pt>
              </c:numCache>
            </c:numRef>
          </c:val>
        </c:ser>
        <c:dLbls>
          <c:showLegendKey val="0"/>
          <c:showVal val="0"/>
          <c:showCatName val="0"/>
          <c:showSerName val="0"/>
          <c:showPercent val="0"/>
          <c:showBubbleSize val="0"/>
        </c:dLbls>
        <c:gapWidth val="150"/>
        <c:axId val="26017792"/>
        <c:axId val="26019328"/>
      </c:barChart>
      <c:catAx>
        <c:axId val="26017792"/>
        <c:scaling>
          <c:orientation val="minMax"/>
        </c:scaling>
        <c:delete val="0"/>
        <c:axPos val="b"/>
        <c:numFmt formatCode="General" sourceLinked="1"/>
        <c:majorTickMark val="out"/>
        <c:minorTickMark val="none"/>
        <c:tickLblPos val="high"/>
        <c:txPr>
          <a:bodyPr anchor="t" anchorCtr="0"/>
          <a:lstStyle/>
          <a:p>
            <a:pPr>
              <a:defRPr sz="1200"/>
            </a:pPr>
            <a:endParaRPr lang="nl-BE"/>
          </a:p>
        </c:txPr>
        <c:crossAx val="26019328"/>
        <c:crosses val="autoZero"/>
        <c:auto val="1"/>
        <c:lblAlgn val="ctr"/>
        <c:lblOffset val="0"/>
        <c:noMultiLvlLbl val="0"/>
      </c:catAx>
      <c:valAx>
        <c:axId val="26019328"/>
        <c:scaling>
          <c:orientation val="minMax"/>
          <c:min val="-100"/>
        </c:scaling>
        <c:delete val="0"/>
        <c:axPos val="l"/>
        <c:majorGridlines>
          <c:spPr>
            <a:ln>
              <a:noFill/>
            </a:ln>
          </c:spPr>
        </c:majorGridlines>
        <c:title>
          <c:tx>
            <c:rich>
              <a:bodyPr rot="-5400000" vert="horz"/>
              <a:lstStyle/>
              <a:p>
                <a:pPr>
                  <a:defRPr sz="1200" b="0"/>
                </a:pPr>
                <a:r>
                  <a:rPr lang="en-GB" sz="1200" b="0" dirty="0" smtClean="0">
                    <a:effectLst/>
                  </a:rPr>
                  <a:t>% median change in VAS score</a:t>
                </a:r>
              </a:p>
              <a:p>
                <a:pPr>
                  <a:defRPr sz="1200" b="0"/>
                </a:pPr>
                <a:r>
                  <a:rPr lang="en-GB" sz="1200" b="0" dirty="0" smtClean="0">
                    <a:effectLst/>
                  </a:rPr>
                  <a:t>of ankle pain</a:t>
                </a:r>
                <a:endParaRPr lang="en-GB" sz="1200" b="0" dirty="0">
                  <a:effectLst/>
                </a:endParaRPr>
              </a:p>
            </c:rich>
          </c:tx>
          <c:overlay val="0"/>
        </c:title>
        <c:numFmt formatCode="General" sourceLinked="1"/>
        <c:majorTickMark val="out"/>
        <c:minorTickMark val="none"/>
        <c:tickLblPos val="nextTo"/>
        <c:txPr>
          <a:bodyPr/>
          <a:lstStyle/>
          <a:p>
            <a:pPr>
              <a:defRPr sz="1200"/>
            </a:pPr>
            <a:endParaRPr lang="nl-BE"/>
          </a:p>
        </c:txPr>
        <c:crossAx val="26017792"/>
        <c:crossesAt val="1"/>
        <c:crossBetween val="between"/>
        <c:majorUnit val="20"/>
      </c:valAx>
    </c:plotArea>
    <c:legend>
      <c:legendPos val="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gel
N = 140</c:v>
                </c:pt>
              </c:strCache>
            </c:strRef>
          </c:tx>
          <c:spPr>
            <a:solidFill>
              <a:srgbClr val="49ADFF"/>
            </a:solidFill>
          </c:spPr>
          <c:invertIfNegative val="0"/>
          <c:cat>
            <c:strRef>
              <c:f>Sheet1!$A$2:$A$6</c:f>
              <c:strCache>
                <c:ptCount val="5"/>
                <c:pt idx="0">
                  <c:v>Baseline</c:v>
                </c:pt>
                <c:pt idx="1">
                  <c:v>Day 4</c:v>
                </c:pt>
                <c:pt idx="2">
                  <c:v>Day 7</c:v>
                </c:pt>
                <c:pt idx="3">
                  <c:v>Day 14</c:v>
                </c:pt>
                <c:pt idx="4">
                  <c:v>Day 42</c:v>
                </c:pt>
              </c:strCache>
            </c:strRef>
          </c:cat>
          <c:val>
            <c:numRef>
              <c:f>Sheet1!$B$2:$B$6</c:f>
              <c:numCache>
                <c:formatCode>General</c:formatCode>
                <c:ptCount val="5"/>
                <c:pt idx="0">
                  <c:v>53.1</c:v>
                </c:pt>
                <c:pt idx="1">
                  <c:v>33</c:v>
                </c:pt>
                <c:pt idx="2">
                  <c:v>16</c:v>
                </c:pt>
                <c:pt idx="3">
                  <c:v>4.0999999999999996</c:v>
                </c:pt>
                <c:pt idx="4">
                  <c:v>0</c:v>
                </c:pt>
              </c:numCache>
            </c:numRef>
          </c:val>
        </c:ser>
        <c:ser>
          <c:idx val="1"/>
          <c:order val="1"/>
          <c:tx>
            <c:strRef>
              <c:f>Sheet1!$C$1</c:f>
              <c:strCache>
                <c:ptCount val="1"/>
                <c:pt idx="0">
                  <c:v>Diclofenac gel
N = 137</c:v>
                </c:pt>
              </c:strCache>
            </c:strRef>
          </c:tx>
          <c:spPr>
            <a:solidFill>
              <a:srgbClr val="7F7F7F"/>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Sheet1!$A$2:$A$6</c:f>
              <c:strCache>
                <c:ptCount val="5"/>
                <c:pt idx="0">
                  <c:v>Baseline</c:v>
                </c:pt>
                <c:pt idx="1">
                  <c:v>Day 4</c:v>
                </c:pt>
                <c:pt idx="2">
                  <c:v>Day 7</c:v>
                </c:pt>
                <c:pt idx="3">
                  <c:v>Day 14</c:v>
                </c:pt>
                <c:pt idx="4">
                  <c:v>Day 42</c:v>
                </c:pt>
              </c:strCache>
            </c:strRef>
          </c:cat>
          <c:val>
            <c:numRef>
              <c:f>Sheet1!$C$2:$C$6</c:f>
              <c:numCache>
                <c:formatCode>General</c:formatCode>
                <c:ptCount val="5"/>
                <c:pt idx="0">
                  <c:v>55.7</c:v>
                </c:pt>
                <c:pt idx="1">
                  <c:v>35.1</c:v>
                </c:pt>
                <c:pt idx="2">
                  <c:v>17.5</c:v>
                </c:pt>
                <c:pt idx="3">
                  <c:v>3.1</c:v>
                </c:pt>
                <c:pt idx="4">
                  <c:v>0</c:v>
                </c:pt>
              </c:numCache>
            </c:numRef>
          </c:val>
        </c:ser>
        <c:dLbls>
          <c:showLegendKey val="0"/>
          <c:showVal val="0"/>
          <c:showCatName val="0"/>
          <c:showSerName val="0"/>
          <c:showPercent val="0"/>
          <c:showBubbleSize val="0"/>
        </c:dLbls>
        <c:gapWidth val="150"/>
        <c:axId val="92586752"/>
        <c:axId val="92588288"/>
      </c:barChart>
      <c:catAx>
        <c:axId val="92586752"/>
        <c:scaling>
          <c:orientation val="minMax"/>
        </c:scaling>
        <c:delete val="0"/>
        <c:axPos val="b"/>
        <c:majorTickMark val="out"/>
        <c:minorTickMark val="none"/>
        <c:tickLblPos val="nextTo"/>
        <c:txPr>
          <a:bodyPr/>
          <a:lstStyle/>
          <a:p>
            <a:pPr>
              <a:defRPr sz="1200"/>
            </a:pPr>
            <a:endParaRPr lang="nl-BE"/>
          </a:p>
        </c:txPr>
        <c:crossAx val="92588288"/>
        <c:crosses val="autoZero"/>
        <c:auto val="1"/>
        <c:lblAlgn val="ctr"/>
        <c:lblOffset val="100"/>
        <c:noMultiLvlLbl val="0"/>
      </c:catAx>
      <c:valAx>
        <c:axId val="92588288"/>
        <c:scaling>
          <c:orientation val="minMax"/>
        </c:scaling>
        <c:delete val="0"/>
        <c:axPos val="l"/>
        <c:majorGridlines>
          <c:spPr>
            <a:ln>
              <a:noFill/>
            </a:ln>
          </c:spPr>
        </c:majorGridlines>
        <c:title>
          <c:tx>
            <c:rich>
              <a:bodyPr rot="-5400000" vert="horz"/>
              <a:lstStyle/>
              <a:p>
                <a:pPr>
                  <a:defRPr sz="1200" b="0"/>
                </a:pPr>
                <a:r>
                  <a:rPr lang="en-GB" sz="1200" b="0" dirty="0" smtClean="0">
                    <a:effectLst/>
                  </a:rPr>
                  <a:t>Median VAS score of ankle pain</a:t>
                </a:r>
                <a:endParaRPr lang="en-GB" sz="1200" b="0" dirty="0">
                  <a:effectLst/>
                </a:endParaRPr>
              </a:p>
            </c:rich>
          </c:tx>
          <c:overlay val="0"/>
        </c:title>
        <c:numFmt formatCode="General" sourceLinked="1"/>
        <c:majorTickMark val="out"/>
        <c:minorTickMark val="none"/>
        <c:tickLblPos val="nextTo"/>
        <c:txPr>
          <a:bodyPr/>
          <a:lstStyle/>
          <a:p>
            <a:pPr>
              <a:defRPr sz="1200"/>
            </a:pPr>
            <a:endParaRPr lang="nl-BE"/>
          </a:p>
        </c:txPr>
        <c:crossAx val="92586752"/>
        <c:crosses val="autoZero"/>
        <c:crossBetween val="between"/>
      </c:valAx>
    </c:plotArea>
    <c:legend>
      <c:legendPos val="t"/>
      <c:layout>
        <c:manualLayout>
          <c:xMode val="edge"/>
          <c:yMode val="edge"/>
          <c:x val="1.3420319007880099E-2"/>
          <c:y val="1.6937191249117901E-2"/>
          <c:w val="0.95474727339174703"/>
          <c:h val="9.8456648458815604E-2"/>
        </c:manualLayout>
      </c:layou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5449481568463905E-2"/>
          <c:y val="0.196281152929278"/>
          <c:w val="0.90923108802402197"/>
          <c:h val="0.69238971098972601"/>
        </c:manualLayout>
      </c:layout>
      <c:barChart>
        <c:barDir val="col"/>
        <c:grouping val="clustered"/>
        <c:varyColors val="0"/>
        <c:ser>
          <c:idx val="0"/>
          <c:order val="0"/>
          <c:tx>
            <c:strRef>
              <c:f>Sheet1!$B$1</c:f>
              <c:strCache>
                <c:ptCount val="1"/>
                <c:pt idx="0">
                  <c:v>Traumeel ointment N = 143</c:v>
                </c:pt>
              </c:strCache>
            </c:strRef>
          </c:tx>
          <c:invertIfNegative val="0"/>
          <c:cat>
            <c:strRef>
              <c:f>Sheet1!$A$2:$A$5</c:f>
              <c:strCache>
                <c:ptCount val="4"/>
                <c:pt idx="0">
                  <c:v>Day 4</c:v>
                </c:pt>
                <c:pt idx="1">
                  <c:v>Day 7</c:v>
                </c:pt>
                <c:pt idx="2">
                  <c:v>Day 14</c:v>
                </c:pt>
                <c:pt idx="3">
                  <c:v>Day 42</c:v>
                </c:pt>
              </c:strCache>
            </c:strRef>
          </c:cat>
          <c:val>
            <c:numRef>
              <c:f>Sheet1!$B$2:$B$5</c:f>
              <c:numCache>
                <c:formatCode>General</c:formatCode>
                <c:ptCount val="4"/>
                <c:pt idx="0">
                  <c:v>9.9</c:v>
                </c:pt>
                <c:pt idx="1">
                  <c:v>26.2</c:v>
                </c:pt>
                <c:pt idx="2">
                  <c:v>41.7</c:v>
                </c:pt>
                <c:pt idx="3">
                  <c:v>48.3</c:v>
                </c:pt>
              </c:numCache>
            </c:numRef>
          </c:val>
        </c:ser>
        <c:ser>
          <c:idx val="1"/>
          <c:order val="1"/>
          <c:tx>
            <c:strRef>
              <c:f>Sheet1!$C$1</c:f>
              <c:strCache>
                <c:ptCount val="1"/>
                <c:pt idx="0">
                  <c:v>Diclofenac gel N = 137</c:v>
                </c:pt>
              </c:strCache>
            </c:strRef>
          </c:tx>
          <c:spPr>
            <a:solidFill>
              <a:srgbClr val="7F7F7F"/>
            </a:solidFill>
          </c:spPr>
          <c:invertIfNegative val="0"/>
          <c:cat>
            <c:strRef>
              <c:f>Sheet1!$A$2:$A$5</c:f>
              <c:strCache>
                <c:ptCount val="4"/>
                <c:pt idx="0">
                  <c:v>Day 4</c:v>
                </c:pt>
                <c:pt idx="1">
                  <c:v>Day 7</c:v>
                </c:pt>
                <c:pt idx="2">
                  <c:v>Day 14</c:v>
                </c:pt>
                <c:pt idx="3">
                  <c:v>Day 42</c:v>
                </c:pt>
              </c:strCache>
            </c:strRef>
          </c:cat>
          <c:val>
            <c:numRef>
              <c:f>Sheet1!$C$2:$C$5</c:f>
              <c:numCache>
                <c:formatCode>General</c:formatCode>
                <c:ptCount val="4"/>
                <c:pt idx="0">
                  <c:v>11.45</c:v>
                </c:pt>
                <c:pt idx="1">
                  <c:v>25</c:v>
                </c:pt>
                <c:pt idx="2">
                  <c:v>41.7</c:v>
                </c:pt>
                <c:pt idx="3">
                  <c:v>48.6</c:v>
                </c:pt>
              </c:numCache>
            </c:numRef>
          </c:val>
        </c:ser>
        <c:dLbls>
          <c:showLegendKey val="0"/>
          <c:showVal val="0"/>
          <c:showCatName val="0"/>
          <c:showSerName val="0"/>
          <c:showPercent val="0"/>
          <c:showBubbleSize val="0"/>
        </c:dLbls>
        <c:gapWidth val="150"/>
        <c:axId val="92746112"/>
        <c:axId val="92747648"/>
      </c:barChart>
      <c:catAx>
        <c:axId val="92746112"/>
        <c:scaling>
          <c:orientation val="minMax"/>
        </c:scaling>
        <c:delete val="0"/>
        <c:axPos val="b"/>
        <c:majorTickMark val="out"/>
        <c:minorTickMark val="none"/>
        <c:tickLblPos val="nextTo"/>
        <c:txPr>
          <a:bodyPr/>
          <a:lstStyle/>
          <a:p>
            <a:pPr>
              <a:defRPr sz="1200"/>
            </a:pPr>
            <a:endParaRPr lang="nl-BE"/>
          </a:p>
        </c:txPr>
        <c:crossAx val="92747648"/>
        <c:crosses val="autoZero"/>
        <c:auto val="1"/>
        <c:lblAlgn val="ctr"/>
        <c:lblOffset val="100"/>
        <c:noMultiLvlLbl val="0"/>
      </c:catAx>
      <c:valAx>
        <c:axId val="92747648"/>
        <c:scaling>
          <c:orientation val="minMax"/>
        </c:scaling>
        <c:delete val="0"/>
        <c:axPos val="l"/>
        <c:majorGridlines>
          <c:spPr>
            <a:ln>
              <a:noFill/>
            </a:ln>
          </c:spPr>
        </c:majorGridlines>
        <c:numFmt formatCode="General" sourceLinked="1"/>
        <c:majorTickMark val="out"/>
        <c:minorTickMark val="none"/>
        <c:tickLblPos val="nextTo"/>
        <c:txPr>
          <a:bodyPr/>
          <a:lstStyle/>
          <a:p>
            <a:pPr>
              <a:defRPr sz="1200"/>
            </a:pPr>
            <a:endParaRPr lang="nl-BE"/>
          </a:p>
        </c:txPr>
        <c:crossAx val="92746112"/>
        <c:crosses val="autoZero"/>
        <c:crossBetween val="between"/>
      </c:valAx>
    </c:plotArea>
    <c:legend>
      <c:legendPos val="t"/>
      <c:layout>
        <c:manualLayout>
          <c:xMode val="edge"/>
          <c:yMode val="edge"/>
          <c:x val="5.7729734301048899E-2"/>
          <c:y val="7.5813012477807001E-2"/>
          <c:w val="0.89999998742683796"/>
          <c:h val="7.0851090607991496E-2"/>
        </c:manualLayout>
      </c:layout>
      <c:overlay val="1"/>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5449481568463905E-2"/>
          <c:y val="0.196281152929278"/>
          <c:w val="0.90923108802402197"/>
          <c:h val="0.69238971098972601"/>
        </c:manualLayout>
      </c:layout>
      <c:barChart>
        <c:barDir val="col"/>
        <c:grouping val="clustered"/>
        <c:varyColors val="0"/>
        <c:ser>
          <c:idx val="0"/>
          <c:order val="0"/>
          <c:tx>
            <c:strRef>
              <c:f>Sheet1!$B$1</c:f>
              <c:strCache>
                <c:ptCount val="1"/>
                <c:pt idx="0">
                  <c:v>Traumeel gel N = 140</c:v>
                </c:pt>
              </c:strCache>
            </c:strRef>
          </c:tx>
          <c:spPr>
            <a:solidFill>
              <a:srgbClr val="49ADFF"/>
            </a:solidFill>
          </c:spPr>
          <c:invertIfNegative val="0"/>
          <c:cat>
            <c:strRef>
              <c:f>Sheet1!$A$2:$A$5</c:f>
              <c:strCache>
                <c:ptCount val="4"/>
                <c:pt idx="0">
                  <c:v>Day 4</c:v>
                </c:pt>
                <c:pt idx="1">
                  <c:v>Day 7</c:v>
                </c:pt>
                <c:pt idx="2">
                  <c:v>Day 14</c:v>
                </c:pt>
                <c:pt idx="3">
                  <c:v>Day 42</c:v>
                </c:pt>
              </c:strCache>
            </c:strRef>
          </c:cat>
          <c:val>
            <c:numRef>
              <c:f>Sheet1!$B$2:$B$5</c:f>
              <c:numCache>
                <c:formatCode>General</c:formatCode>
                <c:ptCount val="4"/>
                <c:pt idx="0">
                  <c:v>11.9</c:v>
                </c:pt>
                <c:pt idx="1">
                  <c:v>26.2</c:v>
                </c:pt>
                <c:pt idx="2">
                  <c:v>40.5</c:v>
                </c:pt>
                <c:pt idx="3">
                  <c:v>44</c:v>
                </c:pt>
              </c:numCache>
            </c:numRef>
          </c:val>
        </c:ser>
        <c:ser>
          <c:idx val="1"/>
          <c:order val="1"/>
          <c:tx>
            <c:strRef>
              <c:f>Sheet1!$C$1</c:f>
              <c:strCache>
                <c:ptCount val="1"/>
                <c:pt idx="0">
                  <c:v>Diclofenac gel N = 137</c:v>
                </c:pt>
              </c:strCache>
            </c:strRef>
          </c:tx>
          <c:spPr>
            <a:solidFill>
              <a:srgbClr val="7F7F7F"/>
            </a:solidFill>
          </c:spPr>
          <c:invertIfNegative val="0"/>
          <c:cat>
            <c:strRef>
              <c:f>Sheet1!$A$2:$A$5</c:f>
              <c:strCache>
                <c:ptCount val="4"/>
                <c:pt idx="0">
                  <c:v>Day 4</c:v>
                </c:pt>
                <c:pt idx="1">
                  <c:v>Day 7</c:v>
                </c:pt>
                <c:pt idx="2">
                  <c:v>Day 14</c:v>
                </c:pt>
                <c:pt idx="3">
                  <c:v>Day 42</c:v>
                </c:pt>
              </c:strCache>
            </c:strRef>
          </c:cat>
          <c:val>
            <c:numRef>
              <c:f>Sheet1!$C$2:$C$5</c:f>
              <c:numCache>
                <c:formatCode>General</c:formatCode>
                <c:ptCount val="4"/>
                <c:pt idx="0">
                  <c:v>11.45</c:v>
                </c:pt>
                <c:pt idx="1">
                  <c:v>25</c:v>
                </c:pt>
                <c:pt idx="2">
                  <c:v>41.7</c:v>
                </c:pt>
                <c:pt idx="3">
                  <c:v>48.6</c:v>
                </c:pt>
              </c:numCache>
            </c:numRef>
          </c:val>
        </c:ser>
        <c:dLbls>
          <c:showLegendKey val="0"/>
          <c:showVal val="0"/>
          <c:showCatName val="0"/>
          <c:showSerName val="0"/>
          <c:showPercent val="0"/>
          <c:showBubbleSize val="0"/>
        </c:dLbls>
        <c:gapWidth val="150"/>
        <c:axId val="102591488"/>
        <c:axId val="102605568"/>
      </c:barChart>
      <c:catAx>
        <c:axId val="102591488"/>
        <c:scaling>
          <c:orientation val="minMax"/>
        </c:scaling>
        <c:delete val="0"/>
        <c:axPos val="b"/>
        <c:majorTickMark val="out"/>
        <c:minorTickMark val="none"/>
        <c:tickLblPos val="nextTo"/>
        <c:txPr>
          <a:bodyPr/>
          <a:lstStyle/>
          <a:p>
            <a:pPr>
              <a:defRPr sz="1200"/>
            </a:pPr>
            <a:endParaRPr lang="nl-BE"/>
          </a:p>
        </c:txPr>
        <c:crossAx val="102605568"/>
        <c:crosses val="autoZero"/>
        <c:auto val="1"/>
        <c:lblAlgn val="ctr"/>
        <c:lblOffset val="100"/>
        <c:noMultiLvlLbl val="0"/>
      </c:catAx>
      <c:valAx>
        <c:axId val="102605568"/>
        <c:scaling>
          <c:orientation val="minMax"/>
        </c:scaling>
        <c:delete val="0"/>
        <c:axPos val="l"/>
        <c:majorGridlines>
          <c:spPr>
            <a:ln>
              <a:noFill/>
            </a:ln>
          </c:spPr>
        </c:majorGridlines>
        <c:numFmt formatCode="General" sourceLinked="1"/>
        <c:majorTickMark val="out"/>
        <c:minorTickMark val="none"/>
        <c:tickLblPos val="nextTo"/>
        <c:txPr>
          <a:bodyPr/>
          <a:lstStyle/>
          <a:p>
            <a:pPr>
              <a:defRPr sz="1200"/>
            </a:pPr>
            <a:endParaRPr lang="nl-BE"/>
          </a:p>
        </c:txPr>
        <c:crossAx val="102591488"/>
        <c:crosses val="autoZero"/>
        <c:crossBetween val="between"/>
      </c:valAx>
    </c:plotArea>
    <c:legend>
      <c:legendPos val="t"/>
      <c:layout>
        <c:manualLayout>
          <c:xMode val="edge"/>
          <c:yMode val="edge"/>
          <c:x val="5.7729734301048899E-2"/>
          <c:y val="7.5813012477807001E-2"/>
          <c:w val="0.89999998742683796"/>
          <c:h val="7.0851090607991496E-2"/>
        </c:manualLayout>
      </c:layout>
      <c:overlay val="1"/>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Traumeel ointment N = 143</c:v>
                </c:pt>
              </c:strCache>
            </c:strRef>
          </c:tx>
          <c:invertIfNegative val="0"/>
          <c:cat>
            <c:strRef>
              <c:f>Sheet1!$A$2:$A$6</c:f>
              <c:strCache>
                <c:ptCount val="5"/>
                <c:pt idx="0">
                  <c:v>Baseline</c:v>
                </c:pt>
                <c:pt idx="1">
                  <c:v>Day 4</c:v>
                </c:pt>
                <c:pt idx="2">
                  <c:v>Day 7</c:v>
                </c:pt>
                <c:pt idx="3">
                  <c:v>Day 14</c:v>
                </c:pt>
                <c:pt idx="4">
                  <c:v>Day 42</c:v>
                </c:pt>
              </c:strCache>
            </c:strRef>
          </c:cat>
          <c:val>
            <c:numRef>
              <c:f>Sheet1!$B$2:$B$6</c:f>
              <c:numCache>
                <c:formatCode>General</c:formatCode>
                <c:ptCount val="5"/>
                <c:pt idx="0">
                  <c:v>51.2</c:v>
                </c:pt>
                <c:pt idx="1">
                  <c:v>70.2</c:v>
                </c:pt>
                <c:pt idx="2">
                  <c:v>81</c:v>
                </c:pt>
                <c:pt idx="3">
                  <c:v>97.6</c:v>
                </c:pt>
                <c:pt idx="4">
                  <c:v>100</c:v>
                </c:pt>
              </c:numCache>
            </c:numRef>
          </c:val>
        </c:ser>
        <c:ser>
          <c:idx val="1"/>
          <c:order val="1"/>
          <c:tx>
            <c:strRef>
              <c:f>Sheet1!$C$1</c:f>
              <c:strCache>
                <c:ptCount val="1"/>
                <c:pt idx="0">
                  <c:v>Diclofenac gel N = 137</c:v>
                </c:pt>
              </c:strCache>
            </c:strRef>
          </c:tx>
          <c:spPr>
            <a:solidFill>
              <a:srgbClr val="7F7F7F"/>
            </a:solidFill>
          </c:spPr>
          <c:invertIfNegative val="0"/>
          <c:cat>
            <c:strRef>
              <c:f>Sheet1!$A$2:$A$6</c:f>
              <c:strCache>
                <c:ptCount val="5"/>
                <c:pt idx="0">
                  <c:v>Baseline</c:v>
                </c:pt>
                <c:pt idx="1">
                  <c:v>Day 4</c:v>
                </c:pt>
                <c:pt idx="2">
                  <c:v>Day 7</c:v>
                </c:pt>
                <c:pt idx="3">
                  <c:v>Day 14</c:v>
                </c:pt>
                <c:pt idx="4">
                  <c:v>Day 42</c:v>
                </c:pt>
              </c:strCache>
            </c:strRef>
          </c:cat>
          <c:val>
            <c:numRef>
              <c:f>Sheet1!$C$2:$C$6</c:f>
              <c:numCache>
                <c:formatCode>General</c:formatCode>
                <c:ptCount val="5"/>
                <c:pt idx="0">
                  <c:v>51.2</c:v>
                </c:pt>
                <c:pt idx="1">
                  <c:v>70.2</c:v>
                </c:pt>
                <c:pt idx="2">
                  <c:v>79.8</c:v>
                </c:pt>
                <c:pt idx="3">
                  <c:v>98.8</c:v>
                </c:pt>
                <c:pt idx="4">
                  <c:v>100</c:v>
                </c:pt>
              </c:numCache>
            </c:numRef>
          </c:val>
        </c:ser>
        <c:dLbls>
          <c:showLegendKey val="0"/>
          <c:showVal val="0"/>
          <c:showCatName val="0"/>
          <c:showSerName val="0"/>
          <c:showPercent val="0"/>
          <c:showBubbleSize val="0"/>
        </c:dLbls>
        <c:gapWidth val="150"/>
        <c:axId val="102639488"/>
        <c:axId val="102641024"/>
      </c:barChart>
      <c:catAx>
        <c:axId val="102639488"/>
        <c:scaling>
          <c:orientation val="minMax"/>
        </c:scaling>
        <c:delete val="0"/>
        <c:axPos val="b"/>
        <c:majorTickMark val="out"/>
        <c:minorTickMark val="none"/>
        <c:tickLblPos val="nextTo"/>
        <c:txPr>
          <a:bodyPr/>
          <a:lstStyle/>
          <a:p>
            <a:pPr>
              <a:defRPr sz="1200"/>
            </a:pPr>
            <a:endParaRPr lang="nl-BE"/>
          </a:p>
        </c:txPr>
        <c:crossAx val="102641024"/>
        <c:crosses val="autoZero"/>
        <c:auto val="1"/>
        <c:lblAlgn val="ctr"/>
        <c:lblOffset val="100"/>
        <c:noMultiLvlLbl val="0"/>
      </c:catAx>
      <c:valAx>
        <c:axId val="102641024"/>
        <c:scaling>
          <c:orientation val="minMax"/>
          <c:max val="100"/>
        </c:scaling>
        <c:delete val="0"/>
        <c:axPos val="l"/>
        <c:majorGridlines>
          <c:spPr>
            <a:ln>
              <a:noFill/>
            </a:ln>
          </c:spPr>
        </c:majorGridlines>
        <c:title>
          <c:tx>
            <c:rich>
              <a:bodyPr rot="-5400000" vert="horz"/>
              <a:lstStyle/>
              <a:p>
                <a:pPr>
                  <a:defRPr sz="1200" b="0"/>
                </a:pPr>
                <a:r>
                  <a:rPr lang="en-GB" sz="1200" b="0" dirty="0" smtClean="0">
                    <a:effectLst/>
                  </a:rPr>
                  <a:t>Median ADL subscale score</a:t>
                </a:r>
                <a:endParaRPr lang="en-GB" sz="1200" b="0" dirty="0">
                  <a:effectLst/>
                </a:endParaRPr>
              </a:p>
            </c:rich>
          </c:tx>
          <c:overlay val="0"/>
        </c:title>
        <c:numFmt formatCode="General" sourceLinked="1"/>
        <c:majorTickMark val="out"/>
        <c:minorTickMark val="none"/>
        <c:tickLblPos val="nextTo"/>
        <c:txPr>
          <a:bodyPr/>
          <a:lstStyle/>
          <a:p>
            <a:pPr>
              <a:defRPr sz="1200"/>
            </a:pPr>
            <a:endParaRPr lang="nl-BE"/>
          </a:p>
        </c:txPr>
        <c:crossAx val="102639488"/>
        <c:crosses val="autoZero"/>
        <c:crossBetween val="between"/>
        <c:majorUnit val="20"/>
      </c:valAx>
    </c:plotArea>
    <c:legend>
      <c:legendPos val="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Traumeel gel N = 140</c:v>
                </c:pt>
              </c:strCache>
            </c:strRef>
          </c:tx>
          <c:spPr>
            <a:solidFill>
              <a:srgbClr val="49ADFF"/>
            </a:solidFill>
          </c:spPr>
          <c:invertIfNegative val="0"/>
          <c:cat>
            <c:strRef>
              <c:f>Sheet1!$A$2:$A$6</c:f>
              <c:strCache>
                <c:ptCount val="5"/>
                <c:pt idx="0">
                  <c:v>Baseline</c:v>
                </c:pt>
                <c:pt idx="1">
                  <c:v>Day 4</c:v>
                </c:pt>
                <c:pt idx="2">
                  <c:v>Day 7</c:v>
                </c:pt>
                <c:pt idx="3">
                  <c:v>Day 14</c:v>
                </c:pt>
                <c:pt idx="4">
                  <c:v>Day 42</c:v>
                </c:pt>
              </c:strCache>
            </c:strRef>
          </c:cat>
          <c:val>
            <c:numRef>
              <c:f>Sheet1!$B$2:$B$6</c:f>
              <c:numCache>
                <c:formatCode>General</c:formatCode>
                <c:ptCount val="5"/>
                <c:pt idx="0">
                  <c:v>56</c:v>
                </c:pt>
                <c:pt idx="1">
                  <c:v>69.900000000000006</c:v>
                </c:pt>
                <c:pt idx="2">
                  <c:v>85.1</c:v>
                </c:pt>
                <c:pt idx="3">
                  <c:v>98.8</c:v>
                </c:pt>
                <c:pt idx="4">
                  <c:v>100</c:v>
                </c:pt>
              </c:numCache>
            </c:numRef>
          </c:val>
        </c:ser>
        <c:ser>
          <c:idx val="1"/>
          <c:order val="1"/>
          <c:tx>
            <c:strRef>
              <c:f>Sheet1!$C$1</c:f>
              <c:strCache>
                <c:ptCount val="1"/>
                <c:pt idx="0">
                  <c:v>Diclofenac gel N = 137</c:v>
                </c:pt>
              </c:strCache>
            </c:strRef>
          </c:tx>
          <c:spPr>
            <a:solidFill>
              <a:srgbClr val="7F7F7F"/>
            </a:solidFill>
          </c:spPr>
          <c:invertIfNegative val="0"/>
          <c:cat>
            <c:strRef>
              <c:f>Sheet1!$A$2:$A$6</c:f>
              <c:strCache>
                <c:ptCount val="5"/>
                <c:pt idx="0">
                  <c:v>Baseline</c:v>
                </c:pt>
                <c:pt idx="1">
                  <c:v>Day 4</c:v>
                </c:pt>
                <c:pt idx="2">
                  <c:v>Day 7</c:v>
                </c:pt>
                <c:pt idx="3">
                  <c:v>Day 14</c:v>
                </c:pt>
                <c:pt idx="4">
                  <c:v>Day 42</c:v>
                </c:pt>
              </c:strCache>
            </c:strRef>
          </c:cat>
          <c:val>
            <c:numRef>
              <c:f>Sheet1!$C$2:$C$6</c:f>
              <c:numCache>
                <c:formatCode>General</c:formatCode>
                <c:ptCount val="5"/>
                <c:pt idx="0">
                  <c:v>51.2</c:v>
                </c:pt>
                <c:pt idx="1">
                  <c:v>70.2</c:v>
                </c:pt>
                <c:pt idx="2">
                  <c:v>79.8</c:v>
                </c:pt>
                <c:pt idx="3">
                  <c:v>98.8</c:v>
                </c:pt>
                <c:pt idx="4">
                  <c:v>100</c:v>
                </c:pt>
              </c:numCache>
            </c:numRef>
          </c:val>
        </c:ser>
        <c:dLbls>
          <c:showLegendKey val="0"/>
          <c:showVal val="0"/>
          <c:showCatName val="0"/>
          <c:showSerName val="0"/>
          <c:showPercent val="0"/>
          <c:showBubbleSize val="0"/>
        </c:dLbls>
        <c:gapWidth val="150"/>
        <c:axId val="102661120"/>
        <c:axId val="102671104"/>
      </c:barChart>
      <c:catAx>
        <c:axId val="102661120"/>
        <c:scaling>
          <c:orientation val="minMax"/>
        </c:scaling>
        <c:delete val="0"/>
        <c:axPos val="b"/>
        <c:majorTickMark val="out"/>
        <c:minorTickMark val="none"/>
        <c:tickLblPos val="nextTo"/>
        <c:txPr>
          <a:bodyPr/>
          <a:lstStyle/>
          <a:p>
            <a:pPr>
              <a:defRPr sz="1200"/>
            </a:pPr>
            <a:endParaRPr lang="nl-BE"/>
          </a:p>
        </c:txPr>
        <c:crossAx val="102671104"/>
        <c:crosses val="autoZero"/>
        <c:auto val="1"/>
        <c:lblAlgn val="ctr"/>
        <c:lblOffset val="100"/>
        <c:noMultiLvlLbl val="0"/>
      </c:catAx>
      <c:valAx>
        <c:axId val="102671104"/>
        <c:scaling>
          <c:orientation val="minMax"/>
          <c:max val="100"/>
        </c:scaling>
        <c:delete val="0"/>
        <c:axPos val="l"/>
        <c:majorGridlines>
          <c:spPr>
            <a:ln>
              <a:noFill/>
            </a:ln>
          </c:spPr>
        </c:majorGridlines>
        <c:title>
          <c:tx>
            <c:rich>
              <a:bodyPr rot="-5400000" vert="horz"/>
              <a:lstStyle/>
              <a:p>
                <a:pPr>
                  <a:defRPr sz="1200" b="0"/>
                </a:pPr>
                <a:r>
                  <a:rPr lang="en-GB" sz="1200" b="0" dirty="0" smtClean="0">
                    <a:effectLst/>
                  </a:rPr>
                  <a:t>Median ADL subscale score</a:t>
                </a:r>
                <a:endParaRPr lang="en-GB" sz="1200" b="0" dirty="0">
                  <a:effectLst/>
                </a:endParaRPr>
              </a:p>
            </c:rich>
          </c:tx>
          <c:overlay val="0"/>
        </c:title>
        <c:numFmt formatCode="General" sourceLinked="1"/>
        <c:majorTickMark val="out"/>
        <c:minorTickMark val="none"/>
        <c:tickLblPos val="nextTo"/>
        <c:txPr>
          <a:bodyPr/>
          <a:lstStyle/>
          <a:p>
            <a:pPr>
              <a:defRPr sz="1200"/>
            </a:pPr>
            <a:endParaRPr lang="nl-BE"/>
          </a:p>
        </c:txPr>
        <c:crossAx val="102661120"/>
        <c:crosses val="autoZero"/>
        <c:crossBetween val="between"/>
        <c:majorUnit val="20"/>
      </c:valAx>
    </c:plotArea>
    <c:legend>
      <c:legendPos val="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ointment (O) N = 143</c:v>
                </c:pt>
              </c:strCache>
            </c:strRef>
          </c:tx>
          <c:invertIfNegative val="0"/>
          <c:cat>
            <c:strRef>
              <c:f>Sheet1!$A$2:$A$4</c:f>
              <c:strCache>
                <c:ptCount val="3"/>
                <c:pt idx="0">
                  <c:v>Day 7</c:v>
                </c:pt>
                <c:pt idx="1">
                  <c:v>Day 14</c:v>
                </c:pt>
                <c:pt idx="2">
                  <c:v>Day 14</c:v>
                </c:pt>
              </c:strCache>
            </c:strRef>
          </c:cat>
          <c:val>
            <c:numRef>
              <c:f>Sheet1!$B$2:$B$4</c:f>
              <c:numCache>
                <c:formatCode>General</c:formatCode>
                <c:ptCount val="3"/>
                <c:pt idx="0">
                  <c:v>-0.17</c:v>
                </c:pt>
                <c:pt idx="1">
                  <c:v>-0.5</c:v>
                </c:pt>
                <c:pt idx="2">
                  <c:v>-0.67</c:v>
                </c:pt>
              </c:numCache>
            </c:numRef>
          </c:val>
        </c:ser>
        <c:ser>
          <c:idx val="1"/>
          <c:order val="1"/>
          <c:tx>
            <c:strRef>
              <c:f>Sheet1!$C$1</c:f>
              <c:strCache>
                <c:ptCount val="1"/>
                <c:pt idx="0">
                  <c:v>Diclofenac gel (D) N = 137</c:v>
                </c:pt>
              </c:strCache>
            </c:strRef>
          </c:tx>
          <c:spPr>
            <a:solidFill>
              <a:srgbClr val="7F7F7F"/>
            </a:solidFill>
          </c:spPr>
          <c:invertIfNegative val="0"/>
          <c:cat>
            <c:strRef>
              <c:f>Sheet1!$A$2:$A$4</c:f>
              <c:strCache>
                <c:ptCount val="3"/>
                <c:pt idx="0">
                  <c:v>Day 7</c:v>
                </c:pt>
                <c:pt idx="1">
                  <c:v>Day 14</c:v>
                </c:pt>
                <c:pt idx="2">
                  <c:v>Day 14</c:v>
                </c:pt>
              </c:strCache>
            </c:strRef>
          </c:cat>
          <c:val>
            <c:numRef>
              <c:f>Sheet1!$C$2:$C$4</c:f>
              <c:numCache>
                <c:formatCode>General</c:formatCode>
                <c:ptCount val="3"/>
                <c:pt idx="0">
                  <c:v>-0.17</c:v>
                </c:pt>
                <c:pt idx="1">
                  <c:v>-0.48499999999999999</c:v>
                </c:pt>
                <c:pt idx="2">
                  <c:v>-0.56999999999999995</c:v>
                </c:pt>
              </c:numCache>
            </c:numRef>
          </c:val>
        </c:ser>
        <c:dLbls>
          <c:showLegendKey val="0"/>
          <c:showVal val="0"/>
          <c:showCatName val="0"/>
          <c:showSerName val="0"/>
          <c:showPercent val="0"/>
          <c:showBubbleSize val="0"/>
        </c:dLbls>
        <c:gapWidth val="150"/>
        <c:axId val="102744448"/>
        <c:axId val="102745984"/>
      </c:barChart>
      <c:catAx>
        <c:axId val="102744448"/>
        <c:scaling>
          <c:orientation val="minMax"/>
        </c:scaling>
        <c:delete val="0"/>
        <c:axPos val="b"/>
        <c:numFmt formatCode="General" sourceLinked="1"/>
        <c:majorTickMark val="out"/>
        <c:minorTickMark val="none"/>
        <c:tickLblPos val="high"/>
        <c:txPr>
          <a:bodyPr anchor="t" anchorCtr="0"/>
          <a:lstStyle/>
          <a:p>
            <a:pPr>
              <a:defRPr sz="1200"/>
            </a:pPr>
            <a:endParaRPr lang="nl-BE"/>
          </a:p>
        </c:txPr>
        <c:crossAx val="102745984"/>
        <c:crosses val="autoZero"/>
        <c:auto val="1"/>
        <c:lblAlgn val="ctr"/>
        <c:lblOffset val="1"/>
        <c:noMultiLvlLbl val="0"/>
      </c:catAx>
      <c:valAx>
        <c:axId val="102745984"/>
        <c:scaling>
          <c:orientation val="minMax"/>
        </c:scaling>
        <c:delete val="0"/>
        <c:axPos val="l"/>
        <c:majorGridlines>
          <c:spPr>
            <a:ln>
              <a:noFill/>
            </a:ln>
          </c:spPr>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rgbClr val="000000"/>
                    </a:solidFill>
                    <a:latin typeface="+mn-lt"/>
                    <a:ea typeface="+mn-ea"/>
                    <a:cs typeface="+mn-cs"/>
                  </a:defRPr>
                </a:pPr>
                <a:r>
                  <a:rPr lang="en-US" sz="1200" b="0" dirty="0" smtClean="0"/>
                  <a:t> </a:t>
                </a:r>
                <a:r>
                  <a:rPr lang="en-US" sz="1200" b="0" dirty="0" smtClean="0">
                    <a:effectLst/>
                  </a:rPr>
                  <a:t>Median changes in swelling</a:t>
                </a:r>
                <a:br>
                  <a:rPr lang="en-US" sz="1200" b="0" dirty="0" smtClean="0">
                    <a:effectLst/>
                  </a:rPr>
                </a:br>
                <a:r>
                  <a:rPr lang="en-US" sz="1200" b="0" dirty="0" smtClean="0">
                    <a:effectLst/>
                  </a:rPr>
                  <a:t>‘figure-of-eight’ (cm)</a:t>
                </a:r>
              </a:p>
              <a:p>
                <a:pPr marL="0" marR="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rgbClr val="000000"/>
                    </a:solidFill>
                    <a:latin typeface="+mn-lt"/>
                    <a:ea typeface="+mn-ea"/>
                    <a:cs typeface="+mn-cs"/>
                  </a:defRPr>
                </a:pPr>
                <a:endParaRPr lang="en-US" sz="1200" b="0" dirty="0"/>
              </a:p>
            </c:rich>
          </c:tx>
          <c:overlay val="0"/>
        </c:title>
        <c:numFmt formatCode="General" sourceLinked="1"/>
        <c:majorTickMark val="out"/>
        <c:minorTickMark val="none"/>
        <c:tickLblPos val="nextTo"/>
        <c:txPr>
          <a:bodyPr/>
          <a:lstStyle/>
          <a:p>
            <a:pPr>
              <a:defRPr sz="1200"/>
            </a:pPr>
            <a:endParaRPr lang="nl-BE"/>
          </a:p>
        </c:txPr>
        <c:crossAx val="102744448"/>
        <c:crosses val="autoZero"/>
        <c:crossBetween val="between"/>
      </c:valAx>
    </c:plotArea>
    <c:legend>
      <c:legendPos val="b"/>
      <c:layout>
        <c:manualLayout>
          <c:xMode val="edge"/>
          <c:yMode val="edge"/>
          <c:x val="1.1973336474482701E-2"/>
          <c:y val="0.92536588889691496"/>
          <c:w val="0.96684722234806997"/>
          <c:h val="5.7696919853966799E-2"/>
        </c:manualLayout>
      </c:layou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gel (G) N = 140</c:v>
                </c:pt>
              </c:strCache>
            </c:strRef>
          </c:tx>
          <c:spPr>
            <a:solidFill>
              <a:srgbClr val="49ADFF"/>
            </a:solidFill>
          </c:spPr>
          <c:invertIfNegative val="0"/>
          <c:cat>
            <c:strRef>
              <c:f>Sheet1!$A$2:$A$4</c:f>
              <c:strCache>
                <c:ptCount val="3"/>
                <c:pt idx="0">
                  <c:v>Day 7</c:v>
                </c:pt>
                <c:pt idx="1">
                  <c:v>Day 14</c:v>
                </c:pt>
                <c:pt idx="2">
                  <c:v>Day 14</c:v>
                </c:pt>
              </c:strCache>
            </c:strRef>
          </c:cat>
          <c:val>
            <c:numRef>
              <c:f>Sheet1!$B$2:$B$4</c:f>
              <c:numCache>
                <c:formatCode>General</c:formatCode>
                <c:ptCount val="3"/>
                <c:pt idx="0">
                  <c:v>-0.23</c:v>
                </c:pt>
                <c:pt idx="1">
                  <c:v>-0.5</c:v>
                </c:pt>
                <c:pt idx="2">
                  <c:v>-0.67</c:v>
                </c:pt>
              </c:numCache>
            </c:numRef>
          </c:val>
        </c:ser>
        <c:ser>
          <c:idx val="1"/>
          <c:order val="1"/>
          <c:tx>
            <c:strRef>
              <c:f>Sheet1!$C$1</c:f>
              <c:strCache>
                <c:ptCount val="1"/>
                <c:pt idx="0">
                  <c:v>Diclofenac gel (D) N = 137</c:v>
                </c:pt>
              </c:strCache>
            </c:strRef>
          </c:tx>
          <c:spPr>
            <a:solidFill>
              <a:srgbClr val="7F7F7F"/>
            </a:solidFill>
          </c:spPr>
          <c:invertIfNegative val="0"/>
          <c:cat>
            <c:strRef>
              <c:f>Sheet1!$A$2:$A$4</c:f>
              <c:strCache>
                <c:ptCount val="3"/>
                <c:pt idx="0">
                  <c:v>Day 7</c:v>
                </c:pt>
                <c:pt idx="1">
                  <c:v>Day 14</c:v>
                </c:pt>
                <c:pt idx="2">
                  <c:v>Day 14</c:v>
                </c:pt>
              </c:strCache>
            </c:strRef>
          </c:cat>
          <c:val>
            <c:numRef>
              <c:f>Sheet1!$C$2:$C$4</c:f>
              <c:numCache>
                <c:formatCode>General</c:formatCode>
                <c:ptCount val="3"/>
                <c:pt idx="0">
                  <c:v>-0.17</c:v>
                </c:pt>
                <c:pt idx="1">
                  <c:v>-0.48499999999999999</c:v>
                </c:pt>
                <c:pt idx="2">
                  <c:v>-0.56999999999999995</c:v>
                </c:pt>
              </c:numCache>
            </c:numRef>
          </c:val>
        </c:ser>
        <c:dLbls>
          <c:showLegendKey val="0"/>
          <c:showVal val="0"/>
          <c:showCatName val="0"/>
          <c:showSerName val="0"/>
          <c:showPercent val="0"/>
          <c:showBubbleSize val="0"/>
        </c:dLbls>
        <c:gapWidth val="150"/>
        <c:axId val="104225408"/>
        <c:axId val="104231296"/>
      </c:barChart>
      <c:catAx>
        <c:axId val="104225408"/>
        <c:scaling>
          <c:orientation val="minMax"/>
        </c:scaling>
        <c:delete val="0"/>
        <c:axPos val="b"/>
        <c:numFmt formatCode="General" sourceLinked="1"/>
        <c:majorTickMark val="out"/>
        <c:minorTickMark val="none"/>
        <c:tickLblPos val="high"/>
        <c:txPr>
          <a:bodyPr anchor="t" anchorCtr="0"/>
          <a:lstStyle/>
          <a:p>
            <a:pPr>
              <a:defRPr sz="1200"/>
            </a:pPr>
            <a:endParaRPr lang="nl-BE"/>
          </a:p>
        </c:txPr>
        <c:crossAx val="104231296"/>
        <c:crosses val="autoZero"/>
        <c:auto val="1"/>
        <c:lblAlgn val="ctr"/>
        <c:lblOffset val="1"/>
        <c:noMultiLvlLbl val="0"/>
      </c:catAx>
      <c:valAx>
        <c:axId val="104231296"/>
        <c:scaling>
          <c:orientation val="minMax"/>
        </c:scaling>
        <c:delete val="0"/>
        <c:axPos val="l"/>
        <c:majorGridlines>
          <c:spPr>
            <a:ln>
              <a:noFill/>
            </a:ln>
          </c:spPr>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rgbClr val="000000"/>
                    </a:solidFill>
                    <a:latin typeface="+mn-lt"/>
                    <a:ea typeface="+mn-ea"/>
                    <a:cs typeface="+mn-cs"/>
                  </a:defRPr>
                </a:pPr>
                <a:r>
                  <a:rPr lang="en-US" sz="1200" b="0" dirty="0" smtClean="0"/>
                  <a:t> </a:t>
                </a:r>
                <a:r>
                  <a:rPr lang="en-US" sz="1200" b="0" dirty="0" smtClean="0">
                    <a:effectLst/>
                  </a:rPr>
                  <a:t>Median changes in swelling</a:t>
                </a:r>
                <a:br>
                  <a:rPr lang="en-US" sz="1200" b="0" dirty="0" smtClean="0">
                    <a:effectLst/>
                  </a:rPr>
                </a:br>
                <a:r>
                  <a:rPr lang="en-US" sz="1200" b="0" dirty="0" smtClean="0">
                    <a:effectLst/>
                  </a:rPr>
                  <a:t>‘figure-of-eight’ (cm)</a:t>
                </a:r>
              </a:p>
              <a:p>
                <a:pPr marL="0" marR="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rgbClr val="000000"/>
                    </a:solidFill>
                    <a:latin typeface="+mn-lt"/>
                    <a:ea typeface="+mn-ea"/>
                    <a:cs typeface="+mn-cs"/>
                  </a:defRPr>
                </a:pPr>
                <a:endParaRPr lang="en-US" sz="1200" b="0" dirty="0"/>
              </a:p>
            </c:rich>
          </c:tx>
          <c:overlay val="0"/>
        </c:title>
        <c:numFmt formatCode="General" sourceLinked="1"/>
        <c:majorTickMark val="out"/>
        <c:minorTickMark val="none"/>
        <c:tickLblPos val="nextTo"/>
        <c:txPr>
          <a:bodyPr/>
          <a:lstStyle/>
          <a:p>
            <a:pPr>
              <a:defRPr sz="1200"/>
            </a:pPr>
            <a:endParaRPr lang="nl-BE"/>
          </a:p>
        </c:txPr>
        <c:crossAx val="104225408"/>
        <c:crosses val="autoZero"/>
        <c:crossBetween val="between"/>
      </c:valAx>
    </c:plotArea>
    <c:legend>
      <c:legendPos val="b"/>
      <c:layout>
        <c:manualLayout>
          <c:xMode val="edge"/>
          <c:yMode val="edge"/>
          <c:x val="1.1973336474482701E-2"/>
          <c:y val="0.92536588889691496"/>
          <c:w val="0.96684722234806997"/>
          <c:h val="5.7696919853966799E-2"/>
        </c:manualLayout>
      </c:layou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ointment
N = 143</c:v>
                </c:pt>
              </c:strCache>
            </c:strRef>
          </c:tx>
          <c:spPr>
            <a:solidFill>
              <a:srgbClr val="0070C0"/>
            </a:solidFill>
          </c:spPr>
          <c:invertIfNegative val="0"/>
          <c:cat>
            <c:strRef>
              <c:f>Sheet1!$A$2:$A$6</c:f>
              <c:strCache>
                <c:ptCount val="5"/>
                <c:pt idx="0">
                  <c:v>Baseline</c:v>
                </c:pt>
                <c:pt idx="1">
                  <c:v>Day 4</c:v>
                </c:pt>
                <c:pt idx="2">
                  <c:v>Day 7</c:v>
                </c:pt>
                <c:pt idx="3">
                  <c:v>Day 14</c:v>
                </c:pt>
                <c:pt idx="4">
                  <c:v>Day 42</c:v>
                </c:pt>
              </c:strCache>
            </c:strRef>
          </c:cat>
          <c:val>
            <c:numRef>
              <c:f>Sheet1!$B$2:$B$6</c:f>
              <c:numCache>
                <c:formatCode>General</c:formatCode>
                <c:ptCount val="5"/>
                <c:pt idx="0">
                  <c:v>52.6</c:v>
                </c:pt>
                <c:pt idx="1">
                  <c:v>34</c:v>
                </c:pt>
                <c:pt idx="2">
                  <c:v>21.6</c:v>
                </c:pt>
                <c:pt idx="3">
                  <c:v>3.1</c:v>
                </c:pt>
                <c:pt idx="4">
                  <c:v>0</c:v>
                </c:pt>
              </c:numCache>
            </c:numRef>
          </c:val>
        </c:ser>
        <c:ser>
          <c:idx val="1"/>
          <c:order val="1"/>
          <c:tx>
            <c:strRef>
              <c:f>Sheet1!$C$1</c:f>
              <c:strCache>
                <c:ptCount val="1"/>
                <c:pt idx="0">
                  <c:v>Traumeel gel
N = 140</c:v>
                </c:pt>
              </c:strCache>
            </c:strRef>
          </c:tx>
          <c:spPr>
            <a:solidFill>
              <a:srgbClr val="00B0F0"/>
            </a:solidFill>
          </c:spPr>
          <c:invertIfNegative val="0"/>
          <c:dPt>
            <c:idx val="0"/>
            <c:invertIfNegative val="0"/>
            <c:bubble3D val="0"/>
            <c:spPr>
              <a:solidFill>
                <a:srgbClr val="0072CF">
                  <a:lumMod val="60000"/>
                  <a:lumOff val="40000"/>
                </a:srgbClr>
              </a:solidFill>
            </c:spPr>
          </c:dPt>
          <c:dPt>
            <c:idx val="1"/>
            <c:invertIfNegative val="0"/>
            <c:bubble3D val="0"/>
            <c:spPr>
              <a:solidFill>
                <a:srgbClr val="0072CF">
                  <a:lumMod val="60000"/>
                  <a:lumOff val="40000"/>
                </a:srgbClr>
              </a:solidFill>
            </c:spPr>
          </c:dPt>
          <c:dPt>
            <c:idx val="2"/>
            <c:invertIfNegative val="0"/>
            <c:bubble3D val="0"/>
            <c:spPr>
              <a:solidFill>
                <a:srgbClr val="0072CF">
                  <a:lumMod val="60000"/>
                  <a:lumOff val="40000"/>
                </a:srgbClr>
              </a:solidFill>
            </c:spPr>
          </c:dPt>
          <c:dPt>
            <c:idx val="3"/>
            <c:invertIfNegative val="0"/>
            <c:bubble3D val="0"/>
            <c:spPr>
              <a:solidFill>
                <a:srgbClr val="0072CF">
                  <a:lumMod val="60000"/>
                  <a:lumOff val="40000"/>
                </a:srgbClr>
              </a:solidFill>
            </c:spPr>
          </c:dPt>
          <c:cat>
            <c:strRef>
              <c:f>Sheet1!$A$2:$A$6</c:f>
              <c:strCache>
                <c:ptCount val="5"/>
                <c:pt idx="0">
                  <c:v>Baseline</c:v>
                </c:pt>
                <c:pt idx="1">
                  <c:v>Day 4</c:v>
                </c:pt>
                <c:pt idx="2">
                  <c:v>Day 7</c:v>
                </c:pt>
                <c:pt idx="3">
                  <c:v>Day 14</c:v>
                </c:pt>
                <c:pt idx="4">
                  <c:v>Day 42</c:v>
                </c:pt>
              </c:strCache>
            </c:strRef>
          </c:cat>
          <c:val>
            <c:numRef>
              <c:f>Sheet1!$C$2:$C$6</c:f>
              <c:numCache>
                <c:formatCode>General</c:formatCode>
                <c:ptCount val="5"/>
                <c:pt idx="0">
                  <c:v>53.1</c:v>
                </c:pt>
                <c:pt idx="1">
                  <c:v>33</c:v>
                </c:pt>
                <c:pt idx="2">
                  <c:v>16</c:v>
                </c:pt>
                <c:pt idx="3">
                  <c:v>4.0999999999999996</c:v>
                </c:pt>
                <c:pt idx="4">
                  <c:v>0</c:v>
                </c:pt>
              </c:numCache>
            </c:numRef>
          </c:val>
        </c:ser>
        <c:ser>
          <c:idx val="2"/>
          <c:order val="2"/>
          <c:tx>
            <c:strRef>
              <c:f>Sheet1!$D$1</c:f>
              <c:strCache>
                <c:ptCount val="1"/>
                <c:pt idx="0">
                  <c:v>Diclofenac gel
N = 137</c:v>
                </c:pt>
              </c:strCache>
            </c:strRef>
          </c:tx>
          <c:spPr>
            <a:solidFill>
              <a:sysClr val="windowText" lastClr="000000">
                <a:lumMod val="65000"/>
                <a:lumOff val="35000"/>
              </a:sysClr>
            </a:solidFill>
          </c:spPr>
          <c:invertIfNegative val="0"/>
          <c:dPt>
            <c:idx val="0"/>
            <c:invertIfNegative val="0"/>
            <c:bubble3D val="0"/>
            <c:spPr>
              <a:solidFill>
                <a:sysClr val="windowText" lastClr="000000">
                  <a:lumMod val="50000"/>
                  <a:lumOff val="50000"/>
                </a:sysClr>
              </a:solidFill>
            </c:spPr>
          </c:dPt>
          <c:dPt>
            <c:idx val="1"/>
            <c:invertIfNegative val="0"/>
            <c:bubble3D val="0"/>
            <c:spPr>
              <a:solidFill>
                <a:sysClr val="windowText" lastClr="000000">
                  <a:lumMod val="50000"/>
                  <a:lumOff val="50000"/>
                </a:sysClr>
              </a:solidFill>
            </c:spPr>
          </c:dPt>
          <c:dPt>
            <c:idx val="2"/>
            <c:invertIfNegative val="0"/>
            <c:bubble3D val="0"/>
            <c:spPr>
              <a:solidFill>
                <a:sysClr val="windowText" lastClr="000000">
                  <a:lumMod val="50000"/>
                  <a:lumOff val="50000"/>
                </a:sysClr>
              </a:solidFill>
            </c:spPr>
          </c:dPt>
          <c:dPt>
            <c:idx val="3"/>
            <c:invertIfNegative val="0"/>
            <c:bubble3D val="0"/>
            <c:spPr>
              <a:solidFill>
                <a:sysClr val="windowText" lastClr="000000">
                  <a:lumMod val="50000"/>
                  <a:lumOff val="50000"/>
                </a:sysClr>
              </a:solidFill>
            </c:spPr>
          </c:dPt>
          <c:cat>
            <c:strRef>
              <c:f>Sheet1!$A$2:$A$6</c:f>
              <c:strCache>
                <c:ptCount val="5"/>
                <c:pt idx="0">
                  <c:v>Baseline</c:v>
                </c:pt>
                <c:pt idx="1">
                  <c:v>Day 4</c:v>
                </c:pt>
                <c:pt idx="2">
                  <c:v>Day 7</c:v>
                </c:pt>
                <c:pt idx="3">
                  <c:v>Day 14</c:v>
                </c:pt>
                <c:pt idx="4">
                  <c:v>Day 42</c:v>
                </c:pt>
              </c:strCache>
            </c:strRef>
          </c:cat>
          <c:val>
            <c:numRef>
              <c:f>Sheet1!$D$2:$D$6</c:f>
              <c:numCache>
                <c:formatCode>General</c:formatCode>
                <c:ptCount val="5"/>
                <c:pt idx="0">
                  <c:v>55.7</c:v>
                </c:pt>
                <c:pt idx="1">
                  <c:v>35.1</c:v>
                </c:pt>
                <c:pt idx="2">
                  <c:v>17.5</c:v>
                </c:pt>
                <c:pt idx="3">
                  <c:v>3.1</c:v>
                </c:pt>
                <c:pt idx="4">
                  <c:v>0</c:v>
                </c:pt>
              </c:numCache>
            </c:numRef>
          </c:val>
        </c:ser>
        <c:dLbls>
          <c:showLegendKey val="0"/>
          <c:showVal val="0"/>
          <c:showCatName val="0"/>
          <c:showSerName val="0"/>
          <c:showPercent val="0"/>
          <c:showBubbleSize val="0"/>
        </c:dLbls>
        <c:gapWidth val="150"/>
        <c:axId val="28228224"/>
        <c:axId val="28238208"/>
      </c:barChart>
      <c:catAx>
        <c:axId val="28228224"/>
        <c:scaling>
          <c:orientation val="minMax"/>
        </c:scaling>
        <c:delete val="0"/>
        <c:axPos val="b"/>
        <c:majorTickMark val="out"/>
        <c:minorTickMark val="none"/>
        <c:tickLblPos val="nextTo"/>
        <c:txPr>
          <a:bodyPr/>
          <a:lstStyle/>
          <a:p>
            <a:pPr>
              <a:defRPr sz="1200"/>
            </a:pPr>
            <a:endParaRPr lang="nl-BE"/>
          </a:p>
        </c:txPr>
        <c:crossAx val="28238208"/>
        <c:crosses val="autoZero"/>
        <c:auto val="1"/>
        <c:lblAlgn val="ctr"/>
        <c:lblOffset val="100"/>
        <c:noMultiLvlLbl val="0"/>
      </c:catAx>
      <c:valAx>
        <c:axId val="28238208"/>
        <c:scaling>
          <c:orientation val="minMax"/>
        </c:scaling>
        <c:delete val="0"/>
        <c:axPos val="l"/>
        <c:majorGridlines>
          <c:spPr>
            <a:ln>
              <a:noFill/>
            </a:ln>
          </c:spPr>
        </c:majorGridlines>
        <c:title>
          <c:tx>
            <c:rich>
              <a:bodyPr rot="-5400000" vert="horz"/>
              <a:lstStyle/>
              <a:p>
                <a:pPr>
                  <a:defRPr sz="1200" b="0"/>
                </a:pPr>
                <a:r>
                  <a:rPr lang="en-GB" sz="1200" b="0" dirty="0" smtClean="0">
                    <a:effectLst/>
                  </a:rPr>
                  <a:t>Median VAS score of ankle pain</a:t>
                </a:r>
                <a:endParaRPr lang="en-GB" sz="1200" b="0" dirty="0">
                  <a:effectLst/>
                </a:endParaRPr>
              </a:p>
            </c:rich>
          </c:tx>
          <c:overlay val="0"/>
        </c:title>
        <c:numFmt formatCode="General" sourceLinked="1"/>
        <c:majorTickMark val="out"/>
        <c:minorTickMark val="none"/>
        <c:tickLblPos val="nextTo"/>
        <c:txPr>
          <a:bodyPr/>
          <a:lstStyle/>
          <a:p>
            <a:pPr>
              <a:defRPr sz="1200"/>
            </a:pPr>
            <a:endParaRPr lang="nl-BE"/>
          </a:p>
        </c:txPr>
        <c:crossAx val="28228224"/>
        <c:crosses val="autoZero"/>
        <c:crossBetween val="between"/>
      </c:valAx>
    </c:plotArea>
    <c:legend>
      <c:legendPos val="t"/>
      <c:layout>
        <c:manualLayout>
          <c:xMode val="edge"/>
          <c:yMode val="edge"/>
          <c:x val="1.3420319007880099E-2"/>
          <c:y val="1.6937191249117901E-2"/>
          <c:w val="0.95474727339174703"/>
          <c:h val="9.8456648458815604E-2"/>
        </c:manualLayout>
      </c:layou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ointment N = 143</c:v>
                </c:pt>
              </c:strCache>
            </c:strRef>
          </c:tx>
          <c:spPr>
            <a:solidFill>
              <a:srgbClr val="0070C0"/>
            </a:solidFill>
          </c:spPr>
          <c:invertIfNegative val="0"/>
          <c:cat>
            <c:strRef>
              <c:f>Sheet1!$A$2:$A$5</c:f>
              <c:strCache>
                <c:ptCount val="4"/>
                <c:pt idx="0">
                  <c:v>≥20%</c:v>
                </c:pt>
                <c:pt idx="1">
                  <c:v>≥50%</c:v>
                </c:pt>
                <c:pt idx="2">
                  <c:v>≥80%</c:v>
                </c:pt>
                <c:pt idx="3">
                  <c:v>100%</c:v>
                </c:pt>
              </c:strCache>
            </c:strRef>
          </c:cat>
          <c:val>
            <c:numRef>
              <c:f>Sheet1!$B$2:$B$5</c:f>
              <c:numCache>
                <c:formatCode>General</c:formatCode>
                <c:ptCount val="4"/>
                <c:pt idx="0">
                  <c:v>93</c:v>
                </c:pt>
                <c:pt idx="1">
                  <c:v>62.7</c:v>
                </c:pt>
                <c:pt idx="2">
                  <c:v>34.5</c:v>
                </c:pt>
                <c:pt idx="3">
                  <c:v>8.5</c:v>
                </c:pt>
              </c:numCache>
            </c:numRef>
          </c:val>
        </c:ser>
        <c:ser>
          <c:idx val="1"/>
          <c:order val="1"/>
          <c:tx>
            <c:strRef>
              <c:f>Sheet1!$C$1</c:f>
              <c:strCache>
                <c:ptCount val="1"/>
                <c:pt idx="0">
                  <c:v>Traumeel gel N = 140</c:v>
                </c:pt>
              </c:strCache>
            </c:strRef>
          </c:tx>
          <c:spPr>
            <a:solidFill>
              <a:srgbClr val="0072CF">
                <a:lumMod val="60000"/>
                <a:lumOff val="40000"/>
              </a:srgbClr>
            </a:solidFill>
          </c:spPr>
          <c:invertIfNegative val="0"/>
          <c:cat>
            <c:strRef>
              <c:f>Sheet1!$A$2:$A$5</c:f>
              <c:strCache>
                <c:ptCount val="4"/>
                <c:pt idx="0">
                  <c:v>≥20%</c:v>
                </c:pt>
                <c:pt idx="1">
                  <c:v>≥50%</c:v>
                </c:pt>
                <c:pt idx="2">
                  <c:v>≥80%</c:v>
                </c:pt>
                <c:pt idx="3">
                  <c:v>100%</c:v>
                </c:pt>
              </c:strCache>
            </c:strRef>
          </c:cat>
          <c:val>
            <c:numRef>
              <c:f>Sheet1!$C$2:$C$5</c:f>
              <c:numCache>
                <c:formatCode>General</c:formatCode>
                <c:ptCount val="4"/>
                <c:pt idx="0">
                  <c:v>94.3</c:v>
                </c:pt>
                <c:pt idx="1">
                  <c:v>74.3</c:v>
                </c:pt>
                <c:pt idx="2">
                  <c:v>36.4</c:v>
                </c:pt>
                <c:pt idx="3">
                  <c:v>5</c:v>
                </c:pt>
              </c:numCache>
            </c:numRef>
          </c:val>
        </c:ser>
        <c:ser>
          <c:idx val="2"/>
          <c:order val="2"/>
          <c:tx>
            <c:strRef>
              <c:f>Sheet1!$D$1</c:f>
              <c:strCache>
                <c:ptCount val="1"/>
                <c:pt idx="0">
                  <c:v>Diclofenac gel N = 137</c:v>
                </c:pt>
              </c:strCache>
            </c:strRef>
          </c:tx>
          <c:spPr>
            <a:solidFill>
              <a:srgbClr val="000000">
                <a:lumMod val="50000"/>
                <a:lumOff val="50000"/>
              </a:srgbClr>
            </a:solidFill>
          </c:spPr>
          <c:invertIfNegative val="0"/>
          <c:cat>
            <c:strRef>
              <c:f>Sheet1!$A$2:$A$5</c:f>
              <c:strCache>
                <c:ptCount val="4"/>
                <c:pt idx="0">
                  <c:v>≥20%</c:v>
                </c:pt>
                <c:pt idx="1">
                  <c:v>≥50%</c:v>
                </c:pt>
                <c:pt idx="2">
                  <c:v>≥80%</c:v>
                </c:pt>
                <c:pt idx="3">
                  <c:v>100%</c:v>
                </c:pt>
              </c:strCache>
            </c:strRef>
          </c:cat>
          <c:val>
            <c:numRef>
              <c:f>Sheet1!$D$2:$D$5</c:f>
              <c:numCache>
                <c:formatCode>General</c:formatCode>
                <c:ptCount val="4"/>
                <c:pt idx="0">
                  <c:v>94.9</c:v>
                </c:pt>
                <c:pt idx="1">
                  <c:v>74.3</c:v>
                </c:pt>
                <c:pt idx="2">
                  <c:v>33.800000000000011</c:v>
                </c:pt>
                <c:pt idx="3">
                  <c:v>5.9</c:v>
                </c:pt>
              </c:numCache>
            </c:numRef>
          </c:val>
        </c:ser>
        <c:dLbls>
          <c:showLegendKey val="0"/>
          <c:showVal val="0"/>
          <c:showCatName val="0"/>
          <c:showSerName val="0"/>
          <c:showPercent val="0"/>
          <c:showBubbleSize val="0"/>
        </c:dLbls>
        <c:gapWidth val="150"/>
        <c:axId val="27995520"/>
        <c:axId val="28001408"/>
      </c:barChart>
      <c:catAx>
        <c:axId val="27995520"/>
        <c:scaling>
          <c:orientation val="minMax"/>
        </c:scaling>
        <c:delete val="0"/>
        <c:axPos val="b"/>
        <c:majorTickMark val="out"/>
        <c:minorTickMark val="none"/>
        <c:tickLblPos val="nextTo"/>
        <c:txPr>
          <a:bodyPr/>
          <a:lstStyle/>
          <a:p>
            <a:pPr>
              <a:defRPr sz="1200"/>
            </a:pPr>
            <a:endParaRPr lang="nl-BE"/>
          </a:p>
        </c:txPr>
        <c:crossAx val="28001408"/>
        <c:crosses val="autoZero"/>
        <c:auto val="1"/>
        <c:lblAlgn val="ctr"/>
        <c:lblOffset val="100"/>
        <c:noMultiLvlLbl val="0"/>
      </c:catAx>
      <c:valAx>
        <c:axId val="28001408"/>
        <c:scaling>
          <c:orientation val="minMax"/>
        </c:scaling>
        <c:delete val="0"/>
        <c:axPos val="l"/>
        <c:majorGridlines>
          <c:spPr>
            <a:ln>
              <a:noFill/>
            </a:ln>
          </c:spPr>
        </c:majorGridlines>
        <c:title>
          <c:tx>
            <c:rich>
              <a:bodyPr rot="-5400000" vert="horz"/>
              <a:lstStyle/>
              <a:p>
                <a:pPr>
                  <a:defRPr sz="1200" b="0"/>
                </a:pPr>
                <a:r>
                  <a:rPr lang="en-US" sz="1200" b="0" dirty="0" smtClean="0"/>
                  <a:t>Patients (%)</a:t>
                </a:r>
                <a:endParaRPr lang="en-US" sz="1200" b="0" dirty="0"/>
              </a:p>
            </c:rich>
          </c:tx>
          <c:overlay val="0"/>
        </c:title>
        <c:numFmt formatCode="General" sourceLinked="1"/>
        <c:majorTickMark val="out"/>
        <c:minorTickMark val="none"/>
        <c:tickLblPos val="nextTo"/>
        <c:txPr>
          <a:bodyPr/>
          <a:lstStyle/>
          <a:p>
            <a:pPr>
              <a:defRPr sz="1200"/>
            </a:pPr>
            <a:endParaRPr lang="nl-BE"/>
          </a:p>
        </c:txPr>
        <c:crossAx val="27995520"/>
        <c:crosses val="autoZero"/>
        <c:crossBetween val="between"/>
        <c:majorUnit val="20"/>
      </c:valAx>
    </c:plotArea>
    <c:legend>
      <c:legendPos val="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5449481568463905E-2"/>
          <c:y val="0.196281152929278"/>
          <c:w val="0.90923108802402197"/>
          <c:h val="0.69238971098972601"/>
        </c:manualLayout>
      </c:layout>
      <c:barChart>
        <c:barDir val="col"/>
        <c:grouping val="clustered"/>
        <c:varyColors val="0"/>
        <c:ser>
          <c:idx val="0"/>
          <c:order val="0"/>
          <c:tx>
            <c:strRef>
              <c:f>Sheet1!$B$1</c:f>
              <c:strCache>
                <c:ptCount val="1"/>
                <c:pt idx="0">
                  <c:v>Traumeel ointment N = 143</c:v>
                </c:pt>
              </c:strCache>
            </c:strRef>
          </c:tx>
          <c:invertIfNegative val="0"/>
          <c:cat>
            <c:strRef>
              <c:f>Sheet1!$A$2:$A$5</c:f>
              <c:strCache>
                <c:ptCount val="4"/>
                <c:pt idx="0">
                  <c:v>Day 4</c:v>
                </c:pt>
                <c:pt idx="1">
                  <c:v>Day 7</c:v>
                </c:pt>
                <c:pt idx="2">
                  <c:v>Day 14</c:v>
                </c:pt>
                <c:pt idx="3">
                  <c:v>Day 42</c:v>
                </c:pt>
              </c:strCache>
            </c:strRef>
          </c:cat>
          <c:val>
            <c:numRef>
              <c:f>Sheet1!$B$2:$B$5</c:f>
              <c:numCache>
                <c:formatCode>General</c:formatCode>
                <c:ptCount val="4"/>
                <c:pt idx="0">
                  <c:v>9.9</c:v>
                </c:pt>
                <c:pt idx="1">
                  <c:v>26.2</c:v>
                </c:pt>
                <c:pt idx="2">
                  <c:v>41.7</c:v>
                </c:pt>
                <c:pt idx="3">
                  <c:v>48.3</c:v>
                </c:pt>
              </c:numCache>
            </c:numRef>
          </c:val>
        </c:ser>
        <c:ser>
          <c:idx val="1"/>
          <c:order val="1"/>
          <c:tx>
            <c:strRef>
              <c:f>Sheet1!$C$1</c:f>
              <c:strCache>
                <c:ptCount val="1"/>
                <c:pt idx="0">
                  <c:v>Traumeel gel N = 140</c:v>
                </c:pt>
              </c:strCache>
            </c:strRef>
          </c:tx>
          <c:spPr>
            <a:solidFill>
              <a:schemeClr val="tx2">
                <a:lumMod val="60000"/>
                <a:lumOff val="40000"/>
              </a:schemeClr>
            </a:solidFill>
          </c:spPr>
          <c:invertIfNegative val="0"/>
          <c:cat>
            <c:strRef>
              <c:f>Sheet1!$A$2:$A$5</c:f>
              <c:strCache>
                <c:ptCount val="4"/>
                <c:pt idx="0">
                  <c:v>Day 4</c:v>
                </c:pt>
                <c:pt idx="1">
                  <c:v>Day 7</c:v>
                </c:pt>
                <c:pt idx="2">
                  <c:v>Day 14</c:v>
                </c:pt>
                <c:pt idx="3">
                  <c:v>Day 42</c:v>
                </c:pt>
              </c:strCache>
            </c:strRef>
          </c:cat>
          <c:val>
            <c:numRef>
              <c:f>Sheet1!$C$2:$C$5</c:f>
              <c:numCache>
                <c:formatCode>General</c:formatCode>
                <c:ptCount val="4"/>
                <c:pt idx="0">
                  <c:v>11.9</c:v>
                </c:pt>
                <c:pt idx="1">
                  <c:v>26.2</c:v>
                </c:pt>
                <c:pt idx="2">
                  <c:v>40.5</c:v>
                </c:pt>
                <c:pt idx="3">
                  <c:v>44</c:v>
                </c:pt>
              </c:numCache>
            </c:numRef>
          </c:val>
        </c:ser>
        <c:ser>
          <c:idx val="2"/>
          <c:order val="2"/>
          <c:tx>
            <c:strRef>
              <c:f>Sheet1!$D$1</c:f>
              <c:strCache>
                <c:ptCount val="1"/>
                <c:pt idx="0">
                  <c:v>Diclofenac gel N = 137</c:v>
                </c:pt>
              </c:strCache>
            </c:strRef>
          </c:tx>
          <c:spPr>
            <a:solidFill>
              <a:schemeClr val="tx1">
                <a:lumMod val="50000"/>
                <a:lumOff val="50000"/>
              </a:schemeClr>
            </a:solidFill>
          </c:spPr>
          <c:invertIfNegative val="0"/>
          <c:cat>
            <c:strRef>
              <c:f>Sheet1!$A$2:$A$5</c:f>
              <c:strCache>
                <c:ptCount val="4"/>
                <c:pt idx="0">
                  <c:v>Day 4</c:v>
                </c:pt>
                <c:pt idx="1">
                  <c:v>Day 7</c:v>
                </c:pt>
                <c:pt idx="2">
                  <c:v>Day 14</c:v>
                </c:pt>
                <c:pt idx="3">
                  <c:v>Day 42</c:v>
                </c:pt>
              </c:strCache>
            </c:strRef>
          </c:cat>
          <c:val>
            <c:numRef>
              <c:f>Sheet1!$D$2:$D$5</c:f>
              <c:numCache>
                <c:formatCode>General</c:formatCode>
                <c:ptCount val="4"/>
                <c:pt idx="0">
                  <c:v>11.45</c:v>
                </c:pt>
                <c:pt idx="1">
                  <c:v>25</c:v>
                </c:pt>
                <c:pt idx="2">
                  <c:v>41.7</c:v>
                </c:pt>
                <c:pt idx="3">
                  <c:v>48.6</c:v>
                </c:pt>
              </c:numCache>
            </c:numRef>
          </c:val>
        </c:ser>
        <c:dLbls>
          <c:showLegendKey val="0"/>
          <c:showVal val="0"/>
          <c:showCatName val="0"/>
          <c:showSerName val="0"/>
          <c:showPercent val="0"/>
          <c:showBubbleSize val="0"/>
        </c:dLbls>
        <c:gapWidth val="150"/>
        <c:axId val="27975040"/>
        <c:axId val="28161152"/>
      </c:barChart>
      <c:catAx>
        <c:axId val="27975040"/>
        <c:scaling>
          <c:orientation val="minMax"/>
        </c:scaling>
        <c:delete val="0"/>
        <c:axPos val="b"/>
        <c:majorTickMark val="out"/>
        <c:minorTickMark val="none"/>
        <c:tickLblPos val="nextTo"/>
        <c:txPr>
          <a:bodyPr/>
          <a:lstStyle/>
          <a:p>
            <a:pPr>
              <a:defRPr sz="1200"/>
            </a:pPr>
            <a:endParaRPr lang="nl-BE"/>
          </a:p>
        </c:txPr>
        <c:crossAx val="28161152"/>
        <c:crosses val="autoZero"/>
        <c:auto val="1"/>
        <c:lblAlgn val="ctr"/>
        <c:lblOffset val="100"/>
        <c:noMultiLvlLbl val="0"/>
      </c:catAx>
      <c:valAx>
        <c:axId val="28161152"/>
        <c:scaling>
          <c:orientation val="minMax"/>
        </c:scaling>
        <c:delete val="0"/>
        <c:axPos val="l"/>
        <c:majorGridlines>
          <c:spPr>
            <a:ln>
              <a:noFill/>
            </a:ln>
          </c:spPr>
        </c:majorGridlines>
        <c:numFmt formatCode="General" sourceLinked="1"/>
        <c:majorTickMark val="out"/>
        <c:minorTickMark val="none"/>
        <c:tickLblPos val="nextTo"/>
        <c:txPr>
          <a:bodyPr/>
          <a:lstStyle/>
          <a:p>
            <a:pPr>
              <a:defRPr sz="1200"/>
            </a:pPr>
            <a:endParaRPr lang="nl-BE"/>
          </a:p>
        </c:txPr>
        <c:crossAx val="27975040"/>
        <c:crosses val="autoZero"/>
        <c:crossBetween val="between"/>
      </c:valAx>
    </c:plotArea>
    <c:legend>
      <c:legendPos val="t"/>
      <c:layout>
        <c:manualLayout>
          <c:xMode val="edge"/>
          <c:yMode val="edge"/>
          <c:x val="5.7729734301048899E-2"/>
          <c:y val="7.5813012477807001E-2"/>
          <c:w val="0.89999998742683796"/>
          <c:h val="7.0851090607991496E-2"/>
        </c:manualLayout>
      </c:layout>
      <c:overlay val="1"/>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Traumeel ointment N = 143</c:v>
                </c:pt>
              </c:strCache>
            </c:strRef>
          </c:tx>
          <c:invertIfNegative val="0"/>
          <c:cat>
            <c:strRef>
              <c:f>Sheet1!$A$2:$A$6</c:f>
              <c:strCache>
                <c:ptCount val="5"/>
                <c:pt idx="0">
                  <c:v>Baseline</c:v>
                </c:pt>
                <c:pt idx="1">
                  <c:v>Day 4</c:v>
                </c:pt>
                <c:pt idx="2">
                  <c:v>Day 7</c:v>
                </c:pt>
                <c:pt idx="3">
                  <c:v>Day 14</c:v>
                </c:pt>
                <c:pt idx="4">
                  <c:v>Day 42</c:v>
                </c:pt>
              </c:strCache>
            </c:strRef>
          </c:cat>
          <c:val>
            <c:numRef>
              <c:f>Sheet1!$B$2:$B$6</c:f>
              <c:numCache>
                <c:formatCode>General</c:formatCode>
                <c:ptCount val="5"/>
                <c:pt idx="0">
                  <c:v>51.2</c:v>
                </c:pt>
                <c:pt idx="1">
                  <c:v>70.2</c:v>
                </c:pt>
                <c:pt idx="2">
                  <c:v>81</c:v>
                </c:pt>
                <c:pt idx="3">
                  <c:v>97.6</c:v>
                </c:pt>
                <c:pt idx="4">
                  <c:v>100</c:v>
                </c:pt>
              </c:numCache>
            </c:numRef>
          </c:val>
        </c:ser>
        <c:ser>
          <c:idx val="1"/>
          <c:order val="1"/>
          <c:tx>
            <c:strRef>
              <c:f>Sheet1!$C$1</c:f>
              <c:strCache>
                <c:ptCount val="1"/>
                <c:pt idx="0">
                  <c:v>Traumeel gel N = 140</c:v>
                </c:pt>
              </c:strCache>
            </c:strRef>
          </c:tx>
          <c:spPr>
            <a:solidFill>
              <a:schemeClr val="tx2">
                <a:lumMod val="60000"/>
                <a:lumOff val="40000"/>
              </a:schemeClr>
            </a:solidFill>
          </c:spPr>
          <c:invertIfNegative val="0"/>
          <c:cat>
            <c:strRef>
              <c:f>Sheet1!$A$2:$A$6</c:f>
              <c:strCache>
                <c:ptCount val="5"/>
                <c:pt idx="0">
                  <c:v>Baseline</c:v>
                </c:pt>
                <c:pt idx="1">
                  <c:v>Day 4</c:v>
                </c:pt>
                <c:pt idx="2">
                  <c:v>Day 7</c:v>
                </c:pt>
                <c:pt idx="3">
                  <c:v>Day 14</c:v>
                </c:pt>
                <c:pt idx="4">
                  <c:v>Day 42</c:v>
                </c:pt>
              </c:strCache>
            </c:strRef>
          </c:cat>
          <c:val>
            <c:numRef>
              <c:f>Sheet1!$C$2:$C$6</c:f>
              <c:numCache>
                <c:formatCode>General</c:formatCode>
                <c:ptCount val="5"/>
                <c:pt idx="0">
                  <c:v>56</c:v>
                </c:pt>
                <c:pt idx="1">
                  <c:v>69.900000000000006</c:v>
                </c:pt>
                <c:pt idx="2">
                  <c:v>85.1</c:v>
                </c:pt>
                <c:pt idx="3">
                  <c:v>98.8</c:v>
                </c:pt>
                <c:pt idx="4">
                  <c:v>100</c:v>
                </c:pt>
              </c:numCache>
            </c:numRef>
          </c:val>
        </c:ser>
        <c:ser>
          <c:idx val="2"/>
          <c:order val="2"/>
          <c:tx>
            <c:strRef>
              <c:f>Sheet1!$D$1</c:f>
              <c:strCache>
                <c:ptCount val="1"/>
                <c:pt idx="0">
                  <c:v>Diclofenac gel N = 137</c:v>
                </c:pt>
              </c:strCache>
            </c:strRef>
          </c:tx>
          <c:spPr>
            <a:solidFill>
              <a:schemeClr val="tx1">
                <a:lumMod val="50000"/>
                <a:lumOff val="50000"/>
              </a:schemeClr>
            </a:solidFill>
          </c:spPr>
          <c:invertIfNegative val="0"/>
          <c:cat>
            <c:strRef>
              <c:f>Sheet1!$A$2:$A$6</c:f>
              <c:strCache>
                <c:ptCount val="5"/>
                <c:pt idx="0">
                  <c:v>Baseline</c:v>
                </c:pt>
                <c:pt idx="1">
                  <c:v>Day 4</c:v>
                </c:pt>
                <c:pt idx="2">
                  <c:v>Day 7</c:v>
                </c:pt>
                <c:pt idx="3">
                  <c:v>Day 14</c:v>
                </c:pt>
                <c:pt idx="4">
                  <c:v>Day 42</c:v>
                </c:pt>
              </c:strCache>
            </c:strRef>
          </c:cat>
          <c:val>
            <c:numRef>
              <c:f>Sheet1!$D$2:$D$6</c:f>
              <c:numCache>
                <c:formatCode>General</c:formatCode>
                <c:ptCount val="5"/>
                <c:pt idx="0">
                  <c:v>51.2</c:v>
                </c:pt>
                <c:pt idx="1">
                  <c:v>70.2</c:v>
                </c:pt>
                <c:pt idx="2">
                  <c:v>79.8</c:v>
                </c:pt>
                <c:pt idx="3">
                  <c:v>98.8</c:v>
                </c:pt>
                <c:pt idx="4">
                  <c:v>100</c:v>
                </c:pt>
              </c:numCache>
            </c:numRef>
          </c:val>
        </c:ser>
        <c:dLbls>
          <c:showLegendKey val="0"/>
          <c:showVal val="0"/>
          <c:showCatName val="0"/>
          <c:showSerName val="0"/>
          <c:showPercent val="0"/>
          <c:showBubbleSize val="0"/>
        </c:dLbls>
        <c:gapWidth val="150"/>
        <c:axId val="28109824"/>
        <c:axId val="28324608"/>
      </c:barChart>
      <c:catAx>
        <c:axId val="28109824"/>
        <c:scaling>
          <c:orientation val="minMax"/>
        </c:scaling>
        <c:delete val="0"/>
        <c:axPos val="b"/>
        <c:majorTickMark val="out"/>
        <c:minorTickMark val="none"/>
        <c:tickLblPos val="nextTo"/>
        <c:txPr>
          <a:bodyPr/>
          <a:lstStyle/>
          <a:p>
            <a:pPr>
              <a:defRPr sz="1200"/>
            </a:pPr>
            <a:endParaRPr lang="nl-BE"/>
          </a:p>
        </c:txPr>
        <c:crossAx val="28324608"/>
        <c:crosses val="autoZero"/>
        <c:auto val="1"/>
        <c:lblAlgn val="ctr"/>
        <c:lblOffset val="100"/>
        <c:noMultiLvlLbl val="0"/>
      </c:catAx>
      <c:valAx>
        <c:axId val="28324608"/>
        <c:scaling>
          <c:orientation val="minMax"/>
          <c:max val="100"/>
        </c:scaling>
        <c:delete val="0"/>
        <c:axPos val="l"/>
        <c:majorGridlines>
          <c:spPr>
            <a:ln>
              <a:noFill/>
            </a:ln>
          </c:spPr>
        </c:majorGridlines>
        <c:title>
          <c:tx>
            <c:rich>
              <a:bodyPr rot="-5400000" vert="horz"/>
              <a:lstStyle/>
              <a:p>
                <a:pPr>
                  <a:defRPr sz="1200" b="0"/>
                </a:pPr>
                <a:r>
                  <a:rPr lang="en-GB" sz="1200" b="0" dirty="0" smtClean="0">
                    <a:effectLst/>
                  </a:rPr>
                  <a:t>Median ADL subscale score</a:t>
                </a:r>
                <a:endParaRPr lang="en-GB" sz="1200" b="0" dirty="0">
                  <a:effectLst/>
                </a:endParaRPr>
              </a:p>
            </c:rich>
          </c:tx>
          <c:overlay val="0"/>
        </c:title>
        <c:numFmt formatCode="General" sourceLinked="1"/>
        <c:majorTickMark val="out"/>
        <c:minorTickMark val="none"/>
        <c:tickLblPos val="nextTo"/>
        <c:txPr>
          <a:bodyPr/>
          <a:lstStyle/>
          <a:p>
            <a:pPr>
              <a:defRPr sz="1200"/>
            </a:pPr>
            <a:endParaRPr lang="nl-BE"/>
          </a:p>
        </c:txPr>
        <c:crossAx val="28109824"/>
        <c:crosses val="autoZero"/>
        <c:crossBetween val="between"/>
        <c:majorUnit val="20"/>
      </c:valAx>
    </c:plotArea>
    <c:legend>
      <c:legendPos val="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ointment (O) N = 143</c:v>
                </c:pt>
              </c:strCache>
            </c:strRef>
          </c:tx>
          <c:invertIfNegative val="0"/>
          <c:cat>
            <c:strRef>
              <c:f>Sheet1!$A$2:$A$4</c:f>
              <c:strCache>
                <c:ptCount val="3"/>
                <c:pt idx="0">
                  <c:v>Day 4</c:v>
                </c:pt>
                <c:pt idx="1">
                  <c:v>Day 7</c:v>
                </c:pt>
                <c:pt idx="2">
                  <c:v>Day 14</c:v>
                </c:pt>
              </c:strCache>
            </c:strRef>
          </c:cat>
          <c:val>
            <c:numRef>
              <c:f>Sheet1!$B$2:$B$4</c:f>
              <c:numCache>
                <c:formatCode>General</c:formatCode>
                <c:ptCount val="3"/>
                <c:pt idx="0">
                  <c:v>-0.17</c:v>
                </c:pt>
                <c:pt idx="1">
                  <c:v>-0.5</c:v>
                </c:pt>
                <c:pt idx="2">
                  <c:v>-0.67</c:v>
                </c:pt>
              </c:numCache>
            </c:numRef>
          </c:val>
        </c:ser>
        <c:ser>
          <c:idx val="1"/>
          <c:order val="1"/>
          <c:tx>
            <c:strRef>
              <c:f>Sheet1!$C$1</c:f>
              <c:strCache>
                <c:ptCount val="1"/>
                <c:pt idx="0">
                  <c:v>Traumeel gel (G) N = 140</c:v>
                </c:pt>
              </c:strCache>
            </c:strRef>
          </c:tx>
          <c:spPr>
            <a:solidFill>
              <a:schemeClr val="tx2">
                <a:lumMod val="60000"/>
                <a:lumOff val="40000"/>
              </a:schemeClr>
            </a:solidFill>
          </c:spPr>
          <c:invertIfNegative val="0"/>
          <c:cat>
            <c:strRef>
              <c:f>Sheet1!$A$2:$A$4</c:f>
              <c:strCache>
                <c:ptCount val="3"/>
                <c:pt idx="0">
                  <c:v>Day 4</c:v>
                </c:pt>
                <c:pt idx="1">
                  <c:v>Day 7</c:v>
                </c:pt>
                <c:pt idx="2">
                  <c:v>Day 14</c:v>
                </c:pt>
              </c:strCache>
            </c:strRef>
          </c:cat>
          <c:val>
            <c:numRef>
              <c:f>Sheet1!$C$2:$C$4</c:f>
              <c:numCache>
                <c:formatCode>General</c:formatCode>
                <c:ptCount val="3"/>
                <c:pt idx="0">
                  <c:v>-0.23</c:v>
                </c:pt>
                <c:pt idx="1">
                  <c:v>-0.5</c:v>
                </c:pt>
                <c:pt idx="2">
                  <c:v>-0.67</c:v>
                </c:pt>
              </c:numCache>
            </c:numRef>
          </c:val>
        </c:ser>
        <c:ser>
          <c:idx val="2"/>
          <c:order val="2"/>
          <c:tx>
            <c:strRef>
              <c:f>Sheet1!$D$1</c:f>
              <c:strCache>
                <c:ptCount val="1"/>
                <c:pt idx="0">
                  <c:v>Diclofenac gel (D) N = 137</c:v>
                </c:pt>
              </c:strCache>
            </c:strRef>
          </c:tx>
          <c:spPr>
            <a:solidFill>
              <a:srgbClr val="000000">
                <a:lumMod val="50000"/>
                <a:lumOff val="50000"/>
              </a:srgbClr>
            </a:solidFill>
          </c:spPr>
          <c:invertIfNegative val="0"/>
          <c:cat>
            <c:strRef>
              <c:f>Sheet1!$A$2:$A$4</c:f>
              <c:strCache>
                <c:ptCount val="3"/>
                <c:pt idx="0">
                  <c:v>Day 4</c:v>
                </c:pt>
                <c:pt idx="1">
                  <c:v>Day 7</c:v>
                </c:pt>
                <c:pt idx="2">
                  <c:v>Day 14</c:v>
                </c:pt>
              </c:strCache>
            </c:strRef>
          </c:cat>
          <c:val>
            <c:numRef>
              <c:f>Sheet1!$D$2:$D$4</c:f>
              <c:numCache>
                <c:formatCode>General</c:formatCode>
                <c:ptCount val="3"/>
                <c:pt idx="0">
                  <c:v>-0.17</c:v>
                </c:pt>
                <c:pt idx="1">
                  <c:v>-0.48499999999999999</c:v>
                </c:pt>
                <c:pt idx="2">
                  <c:v>-0.56999999999999995</c:v>
                </c:pt>
              </c:numCache>
            </c:numRef>
          </c:val>
        </c:ser>
        <c:dLbls>
          <c:showLegendKey val="0"/>
          <c:showVal val="0"/>
          <c:showCatName val="0"/>
          <c:showSerName val="0"/>
          <c:showPercent val="0"/>
          <c:showBubbleSize val="0"/>
        </c:dLbls>
        <c:gapWidth val="150"/>
        <c:axId val="28488064"/>
        <c:axId val="28489600"/>
      </c:barChart>
      <c:catAx>
        <c:axId val="28488064"/>
        <c:scaling>
          <c:orientation val="minMax"/>
        </c:scaling>
        <c:delete val="0"/>
        <c:axPos val="b"/>
        <c:numFmt formatCode="General" sourceLinked="1"/>
        <c:majorTickMark val="out"/>
        <c:minorTickMark val="none"/>
        <c:tickLblPos val="high"/>
        <c:txPr>
          <a:bodyPr anchor="t" anchorCtr="0"/>
          <a:lstStyle/>
          <a:p>
            <a:pPr>
              <a:defRPr sz="1200"/>
            </a:pPr>
            <a:endParaRPr lang="nl-BE"/>
          </a:p>
        </c:txPr>
        <c:crossAx val="28489600"/>
        <c:crosses val="autoZero"/>
        <c:auto val="1"/>
        <c:lblAlgn val="ctr"/>
        <c:lblOffset val="1"/>
        <c:noMultiLvlLbl val="0"/>
      </c:catAx>
      <c:valAx>
        <c:axId val="28489600"/>
        <c:scaling>
          <c:orientation val="minMax"/>
        </c:scaling>
        <c:delete val="0"/>
        <c:axPos val="l"/>
        <c:majorGridlines>
          <c:spPr>
            <a:ln>
              <a:noFill/>
            </a:ln>
          </c:spPr>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rgbClr val="000000"/>
                    </a:solidFill>
                    <a:latin typeface="+mn-lt"/>
                    <a:ea typeface="+mn-ea"/>
                    <a:cs typeface="+mn-cs"/>
                  </a:defRPr>
                </a:pPr>
                <a:r>
                  <a:rPr lang="en-US" sz="1200" b="0" dirty="0" smtClean="0"/>
                  <a:t> </a:t>
                </a:r>
                <a:r>
                  <a:rPr lang="en-US" sz="1200" b="0" dirty="0" smtClean="0">
                    <a:effectLst/>
                  </a:rPr>
                  <a:t>Median changes in swelling</a:t>
                </a:r>
                <a:br>
                  <a:rPr lang="en-US" sz="1200" b="0" dirty="0" smtClean="0">
                    <a:effectLst/>
                  </a:rPr>
                </a:br>
                <a:r>
                  <a:rPr lang="en-US" sz="1200" b="0" dirty="0" smtClean="0">
                    <a:effectLst/>
                  </a:rPr>
                  <a:t>‘figure-of-eight’ (cm)</a:t>
                </a:r>
              </a:p>
              <a:p>
                <a:pPr marL="0" marR="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rgbClr val="000000"/>
                    </a:solidFill>
                    <a:latin typeface="+mn-lt"/>
                    <a:ea typeface="+mn-ea"/>
                    <a:cs typeface="+mn-cs"/>
                  </a:defRPr>
                </a:pPr>
                <a:endParaRPr lang="en-US" sz="1200" b="0" dirty="0"/>
              </a:p>
            </c:rich>
          </c:tx>
          <c:overlay val="0"/>
        </c:title>
        <c:numFmt formatCode="General" sourceLinked="1"/>
        <c:majorTickMark val="out"/>
        <c:minorTickMark val="none"/>
        <c:tickLblPos val="nextTo"/>
        <c:txPr>
          <a:bodyPr/>
          <a:lstStyle/>
          <a:p>
            <a:pPr>
              <a:defRPr sz="1200"/>
            </a:pPr>
            <a:endParaRPr lang="nl-BE"/>
          </a:p>
        </c:txPr>
        <c:crossAx val="28488064"/>
        <c:crosses val="autoZero"/>
        <c:crossBetween val="between"/>
      </c:valAx>
    </c:plotArea>
    <c:legend>
      <c:legendPos val="b"/>
      <c:layout>
        <c:manualLayout>
          <c:xMode val="edge"/>
          <c:yMode val="edge"/>
          <c:x val="1.1973336474482701E-2"/>
          <c:y val="0.92536588889691496"/>
          <c:w val="0.96684722234806997"/>
          <c:h val="5.7696919853966799E-2"/>
        </c:manualLayout>
      </c:layou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ointment (O) N = 143</c:v>
                </c:pt>
              </c:strCache>
            </c:strRef>
          </c:tx>
          <c:invertIfNegative val="0"/>
          <c:cat>
            <c:strRef>
              <c:f>Sheet1!$A$2:$A$5</c:f>
              <c:strCache>
                <c:ptCount val="4"/>
                <c:pt idx="0">
                  <c:v>Day 4</c:v>
                </c:pt>
                <c:pt idx="1">
                  <c:v>Day 7</c:v>
                </c:pt>
                <c:pt idx="2">
                  <c:v>Day 14</c:v>
                </c:pt>
                <c:pt idx="3">
                  <c:v>Day 42</c:v>
                </c:pt>
              </c:strCache>
            </c:strRef>
          </c:cat>
          <c:val>
            <c:numRef>
              <c:f>Sheet1!$B$2:$B$5</c:f>
              <c:numCache>
                <c:formatCode>General</c:formatCode>
                <c:ptCount val="4"/>
                <c:pt idx="0">
                  <c:v>-37.200000000000003</c:v>
                </c:pt>
                <c:pt idx="1">
                  <c:v>-60.55</c:v>
                </c:pt>
                <c:pt idx="2">
                  <c:v>-94.3</c:v>
                </c:pt>
                <c:pt idx="3">
                  <c:v>-100</c:v>
                </c:pt>
              </c:numCache>
            </c:numRef>
          </c:val>
        </c:ser>
        <c:ser>
          <c:idx val="1"/>
          <c:order val="1"/>
          <c:tx>
            <c:strRef>
              <c:f>Sheet1!$C$1</c:f>
              <c:strCache>
                <c:ptCount val="1"/>
                <c:pt idx="0">
                  <c:v>Diclofenac gel (D) N = 137</c:v>
                </c:pt>
              </c:strCache>
            </c:strRef>
          </c:tx>
          <c:spPr>
            <a:solidFill>
              <a:srgbClr val="7F7F7F"/>
            </a:solidFill>
          </c:spPr>
          <c:invertIfNegative val="0"/>
          <c:cat>
            <c:strRef>
              <c:f>Sheet1!$A$2:$A$5</c:f>
              <c:strCache>
                <c:ptCount val="4"/>
                <c:pt idx="0">
                  <c:v>Day 4</c:v>
                </c:pt>
                <c:pt idx="1">
                  <c:v>Day 7</c:v>
                </c:pt>
                <c:pt idx="2">
                  <c:v>Day 14</c:v>
                </c:pt>
                <c:pt idx="3">
                  <c:v>Day 42</c:v>
                </c:pt>
              </c:strCache>
            </c:strRef>
          </c:cat>
          <c:val>
            <c:numRef>
              <c:f>Sheet1!$C$2:$C$5</c:f>
              <c:numCache>
                <c:formatCode>General</c:formatCode>
                <c:ptCount val="4"/>
                <c:pt idx="0">
                  <c:v>-37.700000000000003</c:v>
                </c:pt>
                <c:pt idx="1">
                  <c:v>-68.900000000000006</c:v>
                </c:pt>
                <c:pt idx="2">
                  <c:v>-94.8</c:v>
                </c:pt>
                <c:pt idx="3">
                  <c:v>-100</c:v>
                </c:pt>
              </c:numCache>
            </c:numRef>
          </c:val>
        </c:ser>
        <c:dLbls>
          <c:showLegendKey val="0"/>
          <c:showVal val="0"/>
          <c:showCatName val="0"/>
          <c:showSerName val="0"/>
          <c:showPercent val="0"/>
          <c:showBubbleSize val="0"/>
        </c:dLbls>
        <c:gapWidth val="150"/>
        <c:axId val="92402816"/>
        <c:axId val="92404352"/>
      </c:barChart>
      <c:catAx>
        <c:axId val="92402816"/>
        <c:scaling>
          <c:orientation val="minMax"/>
        </c:scaling>
        <c:delete val="0"/>
        <c:axPos val="b"/>
        <c:numFmt formatCode="General" sourceLinked="1"/>
        <c:majorTickMark val="out"/>
        <c:minorTickMark val="none"/>
        <c:tickLblPos val="high"/>
        <c:txPr>
          <a:bodyPr anchor="t" anchorCtr="0"/>
          <a:lstStyle/>
          <a:p>
            <a:pPr>
              <a:defRPr sz="1200"/>
            </a:pPr>
            <a:endParaRPr lang="nl-BE"/>
          </a:p>
        </c:txPr>
        <c:crossAx val="92404352"/>
        <c:crosses val="autoZero"/>
        <c:auto val="1"/>
        <c:lblAlgn val="ctr"/>
        <c:lblOffset val="0"/>
        <c:noMultiLvlLbl val="0"/>
      </c:catAx>
      <c:valAx>
        <c:axId val="92404352"/>
        <c:scaling>
          <c:orientation val="minMax"/>
          <c:min val="-100"/>
        </c:scaling>
        <c:delete val="0"/>
        <c:axPos val="l"/>
        <c:majorGridlines>
          <c:spPr>
            <a:ln>
              <a:noFill/>
            </a:ln>
          </c:spPr>
        </c:majorGridlines>
        <c:title>
          <c:tx>
            <c:rich>
              <a:bodyPr rot="-5400000" vert="horz"/>
              <a:lstStyle/>
              <a:p>
                <a:pPr>
                  <a:defRPr sz="1200" b="0"/>
                </a:pPr>
                <a:r>
                  <a:rPr lang="en-GB" sz="1200" b="0" dirty="0" smtClean="0">
                    <a:effectLst/>
                  </a:rPr>
                  <a:t>% median change in VAS score</a:t>
                </a:r>
              </a:p>
              <a:p>
                <a:pPr>
                  <a:defRPr sz="1200" b="0"/>
                </a:pPr>
                <a:r>
                  <a:rPr lang="en-GB" sz="1200" b="0" dirty="0" smtClean="0">
                    <a:effectLst/>
                  </a:rPr>
                  <a:t>of ankle pain</a:t>
                </a:r>
                <a:endParaRPr lang="en-GB" sz="1200" b="0" dirty="0">
                  <a:effectLst/>
                </a:endParaRPr>
              </a:p>
            </c:rich>
          </c:tx>
          <c:overlay val="0"/>
        </c:title>
        <c:numFmt formatCode="General" sourceLinked="1"/>
        <c:majorTickMark val="out"/>
        <c:minorTickMark val="none"/>
        <c:tickLblPos val="nextTo"/>
        <c:txPr>
          <a:bodyPr/>
          <a:lstStyle/>
          <a:p>
            <a:pPr>
              <a:defRPr sz="1200"/>
            </a:pPr>
            <a:endParaRPr lang="nl-BE"/>
          </a:p>
        </c:txPr>
        <c:crossAx val="92402816"/>
        <c:crossesAt val="1"/>
        <c:crossBetween val="between"/>
        <c:majorUnit val="20"/>
      </c:valAx>
    </c:plotArea>
    <c:legend>
      <c:legendPos val="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gel (G) N = 140</c:v>
                </c:pt>
              </c:strCache>
            </c:strRef>
          </c:tx>
          <c:spPr>
            <a:solidFill>
              <a:srgbClr val="49ADFF"/>
            </a:solidFill>
          </c:spPr>
          <c:invertIfNegative val="0"/>
          <c:cat>
            <c:strRef>
              <c:f>Sheet1!$A$2:$A$5</c:f>
              <c:strCache>
                <c:ptCount val="4"/>
                <c:pt idx="0">
                  <c:v>Day 4</c:v>
                </c:pt>
                <c:pt idx="1">
                  <c:v>Day 7</c:v>
                </c:pt>
                <c:pt idx="2">
                  <c:v>Day 14</c:v>
                </c:pt>
                <c:pt idx="3">
                  <c:v>Day 42</c:v>
                </c:pt>
              </c:strCache>
            </c:strRef>
          </c:cat>
          <c:val>
            <c:numRef>
              <c:f>Sheet1!$B$2:$B$5</c:f>
              <c:numCache>
                <c:formatCode>General</c:formatCode>
                <c:ptCount val="4"/>
                <c:pt idx="0">
                  <c:v>-41.1</c:v>
                </c:pt>
                <c:pt idx="1">
                  <c:v>-71.099999999999994</c:v>
                </c:pt>
                <c:pt idx="2">
                  <c:v>-93.4</c:v>
                </c:pt>
                <c:pt idx="3">
                  <c:v>-100</c:v>
                </c:pt>
              </c:numCache>
            </c:numRef>
          </c:val>
        </c:ser>
        <c:ser>
          <c:idx val="1"/>
          <c:order val="1"/>
          <c:tx>
            <c:strRef>
              <c:f>Sheet1!$C$1</c:f>
              <c:strCache>
                <c:ptCount val="1"/>
                <c:pt idx="0">
                  <c:v>Diclofenac gel (D) N = 137</c:v>
                </c:pt>
              </c:strCache>
            </c:strRef>
          </c:tx>
          <c:spPr>
            <a:solidFill>
              <a:srgbClr val="7F7F7F"/>
            </a:solidFill>
          </c:spPr>
          <c:invertIfNegative val="0"/>
          <c:cat>
            <c:strRef>
              <c:f>Sheet1!$A$2:$A$5</c:f>
              <c:strCache>
                <c:ptCount val="4"/>
                <c:pt idx="0">
                  <c:v>Day 4</c:v>
                </c:pt>
                <c:pt idx="1">
                  <c:v>Day 7</c:v>
                </c:pt>
                <c:pt idx="2">
                  <c:v>Day 14</c:v>
                </c:pt>
                <c:pt idx="3">
                  <c:v>Day 42</c:v>
                </c:pt>
              </c:strCache>
            </c:strRef>
          </c:cat>
          <c:val>
            <c:numRef>
              <c:f>Sheet1!$C$2:$C$5</c:f>
              <c:numCache>
                <c:formatCode>General</c:formatCode>
                <c:ptCount val="4"/>
                <c:pt idx="0">
                  <c:v>-37.700000000000003</c:v>
                </c:pt>
                <c:pt idx="1">
                  <c:v>-68.900000000000006</c:v>
                </c:pt>
                <c:pt idx="2">
                  <c:v>-94.8</c:v>
                </c:pt>
                <c:pt idx="3">
                  <c:v>-100</c:v>
                </c:pt>
              </c:numCache>
            </c:numRef>
          </c:val>
        </c:ser>
        <c:dLbls>
          <c:showLegendKey val="0"/>
          <c:showVal val="0"/>
          <c:showCatName val="0"/>
          <c:showSerName val="0"/>
          <c:showPercent val="0"/>
          <c:showBubbleSize val="0"/>
        </c:dLbls>
        <c:gapWidth val="150"/>
        <c:axId val="92848128"/>
        <c:axId val="92849664"/>
      </c:barChart>
      <c:catAx>
        <c:axId val="92848128"/>
        <c:scaling>
          <c:orientation val="minMax"/>
        </c:scaling>
        <c:delete val="0"/>
        <c:axPos val="b"/>
        <c:numFmt formatCode="General" sourceLinked="1"/>
        <c:majorTickMark val="out"/>
        <c:minorTickMark val="none"/>
        <c:tickLblPos val="high"/>
        <c:txPr>
          <a:bodyPr anchor="t" anchorCtr="0"/>
          <a:lstStyle/>
          <a:p>
            <a:pPr>
              <a:defRPr sz="1200"/>
            </a:pPr>
            <a:endParaRPr lang="nl-BE"/>
          </a:p>
        </c:txPr>
        <c:crossAx val="92849664"/>
        <c:crosses val="autoZero"/>
        <c:auto val="1"/>
        <c:lblAlgn val="ctr"/>
        <c:lblOffset val="0"/>
        <c:noMultiLvlLbl val="0"/>
      </c:catAx>
      <c:valAx>
        <c:axId val="92849664"/>
        <c:scaling>
          <c:orientation val="minMax"/>
          <c:min val="-100"/>
        </c:scaling>
        <c:delete val="0"/>
        <c:axPos val="l"/>
        <c:majorGridlines>
          <c:spPr>
            <a:ln>
              <a:noFill/>
            </a:ln>
          </c:spPr>
        </c:majorGridlines>
        <c:title>
          <c:tx>
            <c:rich>
              <a:bodyPr rot="-5400000" vert="horz"/>
              <a:lstStyle/>
              <a:p>
                <a:pPr>
                  <a:defRPr sz="1200" b="0"/>
                </a:pPr>
                <a:r>
                  <a:rPr lang="en-GB" sz="1200" b="0" dirty="0" smtClean="0">
                    <a:effectLst/>
                  </a:rPr>
                  <a:t>% median change in VAS score</a:t>
                </a:r>
              </a:p>
              <a:p>
                <a:pPr>
                  <a:defRPr sz="1200" b="0"/>
                </a:pPr>
                <a:r>
                  <a:rPr lang="en-GB" sz="1200" b="0" dirty="0" smtClean="0">
                    <a:effectLst/>
                  </a:rPr>
                  <a:t>of ankle pain</a:t>
                </a:r>
                <a:endParaRPr lang="en-GB" sz="1200" b="0" dirty="0">
                  <a:effectLst/>
                </a:endParaRPr>
              </a:p>
            </c:rich>
          </c:tx>
          <c:overlay val="0"/>
        </c:title>
        <c:numFmt formatCode="General" sourceLinked="1"/>
        <c:majorTickMark val="out"/>
        <c:minorTickMark val="none"/>
        <c:tickLblPos val="nextTo"/>
        <c:txPr>
          <a:bodyPr/>
          <a:lstStyle/>
          <a:p>
            <a:pPr>
              <a:defRPr sz="1200"/>
            </a:pPr>
            <a:endParaRPr lang="nl-BE"/>
          </a:p>
        </c:txPr>
        <c:crossAx val="92848128"/>
        <c:crossesAt val="1"/>
        <c:crossBetween val="between"/>
        <c:majorUnit val="20"/>
      </c:valAx>
    </c:plotArea>
    <c:legend>
      <c:legendPos val="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nl-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Traumeel ointment
N = 143</c:v>
                </c:pt>
              </c:strCache>
            </c:strRef>
          </c:tx>
          <c:spPr>
            <a:solidFill>
              <a:srgbClr val="0070C0"/>
            </a:solidFill>
          </c:spPr>
          <c:invertIfNegative val="0"/>
          <c:cat>
            <c:strRef>
              <c:f>Sheet1!$A$2:$A$6</c:f>
              <c:strCache>
                <c:ptCount val="5"/>
                <c:pt idx="0">
                  <c:v>Baseline</c:v>
                </c:pt>
                <c:pt idx="1">
                  <c:v>Day 4</c:v>
                </c:pt>
                <c:pt idx="2">
                  <c:v>Day 7</c:v>
                </c:pt>
                <c:pt idx="3">
                  <c:v>Day 14</c:v>
                </c:pt>
                <c:pt idx="4">
                  <c:v>Day 42</c:v>
                </c:pt>
              </c:strCache>
            </c:strRef>
          </c:cat>
          <c:val>
            <c:numRef>
              <c:f>Sheet1!$B$2:$B$6</c:f>
              <c:numCache>
                <c:formatCode>General</c:formatCode>
                <c:ptCount val="5"/>
                <c:pt idx="0">
                  <c:v>52.6</c:v>
                </c:pt>
                <c:pt idx="1">
                  <c:v>34</c:v>
                </c:pt>
                <c:pt idx="2">
                  <c:v>21.6</c:v>
                </c:pt>
                <c:pt idx="3">
                  <c:v>3.1</c:v>
                </c:pt>
                <c:pt idx="4">
                  <c:v>0</c:v>
                </c:pt>
              </c:numCache>
            </c:numRef>
          </c:val>
        </c:ser>
        <c:ser>
          <c:idx val="1"/>
          <c:order val="1"/>
          <c:tx>
            <c:strRef>
              <c:f>Sheet1!$C$1</c:f>
              <c:strCache>
                <c:ptCount val="1"/>
                <c:pt idx="0">
                  <c:v>Diclofenac gel
N = 137</c:v>
                </c:pt>
              </c:strCache>
            </c:strRef>
          </c:tx>
          <c:spPr>
            <a:solidFill>
              <a:srgbClr val="7F7F7F"/>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Sheet1!$A$2:$A$6</c:f>
              <c:strCache>
                <c:ptCount val="5"/>
                <c:pt idx="0">
                  <c:v>Baseline</c:v>
                </c:pt>
                <c:pt idx="1">
                  <c:v>Day 4</c:v>
                </c:pt>
                <c:pt idx="2">
                  <c:v>Day 7</c:v>
                </c:pt>
                <c:pt idx="3">
                  <c:v>Day 14</c:v>
                </c:pt>
                <c:pt idx="4">
                  <c:v>Day 42</c:v>
                </c:pt>
              </c:strCache>
            </c:strRef>
          </c:cat>
          <c:val>
            <c:numRef>
              <c:f>Sheet1!$C$2:$C$6</c:f>
              <c:numCache>
                <c:formatCode>General</c:formatCode>
                <c:ptCount val="5"/>
                <c:pt idx="0">
                  <c:v>55.7</c:v>
                </c:pt>
                <c:pt idx="1">
                  <c:v>35.1</c:v>
                </c:pt>
                <c:pt idx="2">
                  <c:v>17.5</c:v>
                </c:pt>
                <c:pt idx="3">
                  <c:v>3.1</c:v>
                </c:pt>
                <c:pt idx="4">
                  <c:v>0</c:v>
                </c:pt>
              </c:numCache>
            </c:numRef>
          </c:val>
        </c:ser>
        <c:dLbls>
          <c:showLegendKey val="0"/>
          <c:showVal val="0"/>
          <c:showCatName val="0"/>
          <c:showSerName val="0"/>
          <c:showPercent val="0"/>
          <c:showBubbleSize val="0"/>
        </c:dLbls>
        <c:gapWidth val="150"/>
        <c:axId val="92515712"/>
        <c:axId val="92521600"/>
      </c:barChart>
      <c:catAx>
        <c:axId val="92515712"/>
        <c:scaling>
          <c:orientation val="minMax"/>
        </c:scaling>
        <c:delete val="0"/>
        <c:axPos val="b"/>
        <c:majorTickMark val="out"/>
        <c:minorTickMark val="none"/>
        <c:tickLblPos val="nextTo"/>
        <c:txPr>
          <a:bodyPr/>
          <a:lstStyle/>
          <a:p>
            <a:pPr>
              <a:defRPr sz="1200"/>
            </a:pPr>
            <a:endParaRPr lang="nl-BE"/>
          </a:p>
        </c:txPr>
        <c:crossAx val="92521600"/>
        <c:crosses val="autoZero"/>
        <c:auto val="1"/>
        <c:lblAlgn val="ctr"/>
        <c:lblOffset val="100"/>
        <c:noMultiLvlLbl val="0"/>
      </c:catAx>
      <c:valAx>
        <c:axId val="92521600"/>
        <c:scaling>
          <c:orientation val="minMax"/>
        </c:scaling>
        <c:delete val="0"/>
        <c:axPos val="l"/>
        <c:majorGridlines>
          <c:spPr>
            <a:ln>
              <a:noFill/>
            </a:ln>
          </c:spPr>
        </c:majorGridlines>
        <c:title>
          <c:tx>
            <c:rich>
              <a:bodyPr rot="-5400000" vert="horz"/>
              <a:lstStyle/>
              <a:p>
                <a:pPr>
                  <a:defRPr sz="1200" b="0"/>
                </a:pPr>
                <a:r>
                  <a:rPr lang="en-GB" sz="1200" b="0" dirty="0" smtClean="0">
                    <a:effectLst/>
                  </a:rPr>
                  <a:t>Median VAS score of ankle pain</a:t>
                </a:r>
                <a:endParaRPr lang="en-GB" sz="1200" b="0" dirty="0">
                  <a:effectLst/>
                </a:endParaRPr>
              </a:p>
            </c:rich>
          </c:tx>
          <c:overlay val="0"/>
        </c:title>
        <c:numFmt formatCode="General" sourceLinked="1"/>
        <c:majorTickMark val="out"/>
        <c:minorTickMark val="none"/>
        <c:tickLblPos val="nextTo"/>
        <c:txPr>
          <a:bodyPr/>
          <a:lstStyle/>
          <a:p>
            <a:pPr>
              <a:defRPr sz="1200"/>
            </a:pPr>
            <a:endParaRPr lang="nl-BE"/>
          </a:p>
        </c:txPr>
        <c:crossAx val="92515712"/>
        <c:crosses val="autoZero"/>
        <c:crossBetween val="between"/>
      </c:valAx>
    </c:plotArea>
    <c:legend>
      <c:legendPos val="t"/>
      <c:layout>
        <c:manualLayout>
          <c:xMode val="edge"/>
          <c:yMode val="edge"/>
          <c:x val="1.3420319007880099E-2"/>
          <c:y val="1.6937191249117901E-2"/>
          <c:w val="0.95474727339174703"/>
          <c:h val="9.8456648458815604E-2"/>
        </c:manualLayout>
      </c:layout>
      <c:overlay val="0"/>
      <c:txPr>
        <a:bodyPr/>
        <a:lstStyle/>
        <a:p>
          <a:pPr>
            <a:defRPr sz="1200"/>
          </a:pPr>
          <a:endParaRPr lang="nl-BE"/>
        </a:p>
      </c:txPr>
    </c:legend>
    <c:plotVisOnly val="1"/>
    <c:dispBlanksAs val="gap"/>
    <c:showDLblsOverMax val="0"/>
  </c:chart>
  <c:txPr>
    <a:bodyPr/>
    <a:lstStyle/>
    <a:p>
      <a:pPr>
        <a:defRPr sz="1800"/>
      </a:pPr>
      <a:endParaRPr lang="nl-BE"/>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0.77458</cdr:x>
      <cdr:y>0.2419</cdr:y>
    </cdr:from>
    <cdr:to>
      <cdr:x>0.94506</cdr:x>
      <cdr:y>0.32611</cdr:y>
    </cdr:to>
    <cdr:sp macro="" textlink="">
      <cdr:nvSpPr>
        <cdr:cNvPr id="2" name="TextBox 11"/>
        <cdr:cNvSpPr txBox="1"/>
      </cdr:nvSpPr>
      <cdr:spPr>
        <a:xfrm xmlns:a="http://schemas.openxmlformats.org/drawingml/2006/main">
          <a:off x="6411399" y="972537"/>
          <a:ext cx="1411101"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a:lstStyle>
        <a:p xmlns:a="http://schemas.openxmlformats.org/drawingml/2006/main">
          <a:pPr algn="ctr" fontAlgn="auto">
            <a:spcBef>
              <a:spcPts val="0"/>
            </a:spcBef>
            <a:spcAft>
              <a:spcPts val="0"/>
            </a:spcAft>
          </a:pPr>
          <a:r>
            <a:rPr lang="en-GB" sz="800" dirty="0" smtClean="0">
              <a:solidFill>
                <a:prstClr val="black"/>
              </a:solidFill>
              <a:latin typeface="Verdana"/>
              <a:ea typeface="+mn-ea"/>
              <a:cs typeface="+mn-cs"/>
            </a:rPr>
            <a:t>O vs. D: p=0.4030</a:t>
          </a:r>
        </a:p>
        <a:p xmlns:a="http://schemas.openxmlformats.org/drawingml/2006/main">
          <a:pPr algn="ctr" fontAlgn="auto">
            <a:spcBef>
              <a:spcPts val="0"/>
            </a:spcBef>
            <a:spcAft>
              <a:spcPts val="0"/>
            </a:spcAft>
          </a:pPr>
          <a:r>
            <a:rPr lang="en-GB" sz="800" dirty="0" smtClean="0">
              <a:solidFill>
                <a:prstClr val="black"/>
              </a:solidFill>
              <a:latin typeface="Verdana"/>
              <a:ea typeface="+mn-ea"/>
              <a:cs typeface="+mn-cs"/>
            </a:rPr>
            <a:t>G vs. D: p=0.7588</a:t>
          </a:r>
          <a:endParaRPr lang="en-GB" sz="800" dirty="0">
            <a:solidFill>
              <a:prstClr val="black"/>
            </a:solidFill>
            <a:latin typeface="Verdana"/>
            <a:ea typeface="+mn-ea"/>
            <a:cs typeface="+mn-c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0.77458</cdr:x>
      <cdr:y>0.2419</cdr:y>
    </cdr:from>
    <cdr:to>
      <cdr:x>0.94506</cdr:x>
      <cdr:y>0.32611</cdr:y>
    </cdr:to>
    <cdr:sp macro="" textlink="">
      <cdr:nvSpPr>
        <cdr:cNvPr id="2" name="TextBox 11"/>
        <cdr:cNvSpPr txBox="1"/>
      </cdr:nvSpPr>
      <cdr:spPr>
        <a:xfrm xmlns:a="http://schemas.openxmlformats.org/drawingml/2006/main">
          <a:off x="6411399" y="972537"/>
          <a:ext cx="1411101"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a:lstStyle>
        <a:p xmlns:a="http://schemas.openxmlformats.org/drawingml/2006/main">
          <a:pPr algn="ctr" fontAlgn="auto">
            <a:spcBef>
              <a:spcPts val="0"/>
            </a:spcBef>
            <a:spcAft>
              <a:spcPts val="0"/>
            </a:spcAft>
          </a:pPr>
          <a:r>
            <a:rPr lang="en-GB" sz="800" dirty="0" smtClean="0">
              <a:solidFill>
                <a:prstClr val="black"/>
              </a:solidFill>
              <a:latin typeface="Verdana"/>
              <a:ea typeface="+mn-ea"/>
              <a:cs typeface="+mn-cs"/>
            </a:rPr>
            <a:t>O vs. D: p=0.4030</a:t>
          </a:r>
        </a:p>
        <a:p xmlns:a="http://schemas.openxmlformats.org/drawingml/2006/main">
          <a:pPr algn="ctr" fontAlgn="auto">
            <a:spcBef>
              <a:spcPts val="0"/>
            </a:spcBef>
            <a:spcAft>
              <a:spcPts val="0"/>
            </a:spcAft>
          </a:pPr>
          <a:r>
            <a:rPr lang="en-GB" sz="800" dirty="0" smtClean="0">
              <a:solidFill>
                <a:prstClr val="black"/>
              </a:solidFill>
              <a:latin typeface="Verdana"/>
              <a:ea typeface="+mn-ea"/>
              <a:cs typeface="+mn-cs"/>
            </a:rPr>
            <a:t>G vs. D: p=0.7588</a:t>
          </a:r>
          <a:endParaRPr lang="en-GB" sz="800" dirty="0">
            <a:solidFill>
              <a:prstClr val="black"/>
            </a:solidFill>
            <a:latin typeface="Verdana"/>
            <a:ea typeface="+mn-ea"/>
            <a:cs typeface="+mn-cs"/>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0.77458</cdr:x>
      <cdr:y>0.2419</cdr:y>
    </cdr:from>
    <cdr:to>
      <cdr:x>0.94506</cdr:x>
      <cdr:y>0.32611</cdr:y>
    </cdr:to>
    <cdr:sp macro="" textlink="">
      <cdr:nvSpPr>
        <cdr:cNvPr id="2" name="TextBox 11"/>
        <cdr:cNvSpPr txBox="1"/>
      </cdr:nvSpPr>
      <cdr:spPr>
        <a:xfrm xmlns:a="http://schemas.openxmlformats.org/drawingml/2006/main">
          <a:off x="6411399" y="972537"/>
          <a:ext cx="1411101"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a:lstStyle>
        <a:p xmlns:a="http://schemas.openxmlformats.org/drawingml/2006/main">
          <a:pPr algn="ctr" fontAlgn="auto">
            <a:spcBef>
              <a:spcPts val="0"/>
            </a:spcBef>
            <a:spcAft>
              <a:spcPts val="0"/>
            </a:spcAft>
          </a:pPr>
          <a:r>
            <a:rPr lang="en-GB" sz="800" dirty="0" smtClean="0">
              <a:solidFill>
                <a:prstClr val="black"/>
              </a:solidFill>
              <a:latin typeface="Verdana"/>
              <a:ea typeface="+mn-ea"/>
              <a:cs typeface="+mn-cs"/>
            </a:rPr>
            <a:t>O vs. D: p=0.4030</a:t>
          </a:r>
        </a:p>
        <a:p xmlns:a="http://schemas.openxmlformats.org/drawingml/2006/main">
          <a:pPr algn="ctr" fontAlgn="auto">
            <a:spcBef>
              <a:spcPts val="0"/>
            </a:spcBef>
            <a:spcAft>
              <a:spcPts val="0"/>
            </a:spcAft>
          </a:pPr>
          <a:r>
            <a:rPr lang="en-GB" sz="800" dirty="0" smtClean="0">
              <a:solidFill>
                <a:prstClr val="black"/>
              </a:solidFill>
              <a:latin typeface="Verdana"/>
              <a:ea typeface="+mn-ea"/>
              <a:cs typeface="+mn-cs"/>
            </a:rPr>
            <a:t>G vs. D: p=0.7588</a:t>
          </a:r>
          <a:endParaRPr lang="en-GB" sz="800" dirty="0">
            <a:solidFill>
              <a:prstClr val="black"/>
            </a:solidFill>
            <a:latin typeface="Verdana"/>
            <a:ea typeface="+mn-ea"/>
            <a:cs typeface="+mn-cs"/>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597" tIns="48299" rIns="96597" bIns="48299" rtlCol="0"/>
          <a:lstStyle>
            <a:lvl1pPr algn="l">
              <a:defRPr sz="1300"/>
            </a:lvl1pPr>
          </a:lstStyle>
          <a:p>
            <a:endParaRPr lang="en-GB" dirty="0"/>
          </a:p>
        </p:txBody>
      </p:sp>
      <p:sp>
        <p:nvSpPr>
          <p:cNvPr id="3" name="Date Placeholder 2"/>
          <p:cNvSpPr>
            <a:spLocks noGrp="1"/>
          </p:cNvSpPr>
          <p:nvPr>
            <p:ph type="dt" sz="quarter" idx="1"/>
          </p:nvPr>
        </p:nvSpPr>
        <p:spPr>
          <a:xfrm>
            <a:off x="3901699" y="0"/>
            <a:ext cx="2984871" cy="501015"/>
          </a:xfrm>
          <a:prstGeom prst="rect">
            <a:avLst/>
          </a:prstGeom>
        </p:spPr>
        <p:txBody>
          <a:bodyPr vert="horz" lIns="96597" tIns="48299" rIns="96597" bIns="48299" rtlCol="0"/>
          <a:lstStyle>
            <a:lvl1pPr algn="r">
              <a:defRPr sz="1300"/>
            </a:lvl1pPr>
          </a:lstStyle>
          <a:p>
            <a:fld id="{C1A3711C-E20B-4482-A010-59F89B948E99}" type="datetimeFigureOut">
              <a:rPr lang="en-GB" smtClean="0"/>
              <a:pPr/>
              <a:t>16/04/2015</a:t>
            </a:fld>
            <a:endParaRPr lang="en-GB" dirty="0"/>
          </a:p>
        </p:txBody>
      </p:sp>
      <p:sp>
        <p:nvSpPr>
          <p:cNvPr id="4" name="Footer Placeholder 3"/>
          <p:cNvSpPr>
            <a:spLocks noGrp="1"/>
          </p:cNvSpPr>
          <p:nvPr>
            <p:ph type="ftr" sz="quarter" idx="2"/>
          </p:nvPr>
        </p:nvSpPr>
        <p:spPr>
          <a:xfrm>
            <a:off x="0" y="9517546"/>
            <a:ext cx="2984871" cy="501015"/>
          </a:xfrm>
          <a:prstGeom prst="rect">
            <a:avLst/>
          </a:prstGeom>
        </p:spPr>
        <p:txBody>
          <a:bodyPr vert="horz" lIns="96597" tIns="48299" rIns="96597" bIns="48299" rtlCol="0" anchor="b"/>
          <a:lstStyle>
            <a:lvl1pPr algn="l">
              <a:defRPr sz="1300"/>
            </a:lvl1pPr>
          </a:lstStyle>
          <a:p>
            <a:endParaRPr lang="en-GB" dirty="0"/>
          </a:p>
        </p:txBody>
      </p:sp>
      <p:sp>
        <p:nvSpPr>
          <p:cNvPr id="5" name="Slide Number Placeholder 4"/>
          <p:cNvSpPr>
            <a:spLocks noGrp="1"/>
          </p:cNvSpPr>
          <p:nvPr>
            <p:ph type="sldNum" sz="quarter" idx="3"/>
          </p:nvPr>
        </p:nvSpPr>
        <p:spPr>
          <a:xfrm>
            <a:off x="3901699" y="9517546"/>
            <a:ext cx="2984871" cy="501015"/>
          </a:xfrm>
          <a:prstGeom prst="rect">
            <a:avLst/>
          </a:prstGeom>
        </p:spPr>
        <p:txBody>
          <a:bodyPr vert="horz" lIns="96597" tIns="48299" rIns="96597" bIns="48299" rtlCol="0" anchor="b"/>
          <a:lstStyle>
            <a:lvl1pPr algn="r">
              <a:defRPr sz="1300"/>
            </a:lvl1pPr>
          </a:lstStyle>
          <a:p>
            <a:fld id="{7E8A4D28-E87B-4F3E-AEFD-B2663A73CD2C}" type="slidenum">
              <a:rPr lang="en-GB" smtClean="0"/>
              <a:pPr/>
              <a:t>‹N°›</a:t>
            </a:fld>
            <a:endParaRPr lang="en-GB" dirty="0"/>
          </a:p>
        </p:txBody>
      </p:sp>
    </p:spTree>
    <p:extLst>
      <p:ext uri="{BB962C8B-B14F-4D97-AF65-F5344CB8AC3E}">
        <p14:creationId xmlns:p14="http://schemas.microsoft.com/office/powerpoint/2010/main" val="3536802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597" tIns="48299" rIns="96597" bIns="48299" rtlCol="0"/>
          <a:lstStyle>
            <a:lvl1pPr algn="l">
              <a:defRPr sz="1300"/>
            </a:lvl1pPr>
          </a:lstStyle>
          <a:p>
            <a:endParaRPr lang="en-GB" dirty="0"/>
          </a:p>
        </p:txBody>
      </p:sp>
      <p:sp>
        <p:nvSpPr>
          <p:cNvPr id="3" name="Date Placeholder 2"/>
          <p:cNvSpPr>
            <a:spLocks noGrp="1"/>
          </p:cNvSpPr>
          <p:nvPr>
            <p:ph type="dt" idx="1"/>
          </p:nvPr>
        </p:nvSpPr>
        <p:spPr>
          <a:xfrm>
            <a:off x="3901699" y="0"/>
            <a:ext cx="2984871" cy="501015"/>
          </a:xfrm>
          <a:prstGeom prst="rect">
            <a:avLst/>
          </a:prstGeom>
        </p:spPr>
        <p:txBody>
          <a:bodyPr vert="horz" lIns="96597" tIns="48299" rIns="96597" bIns="48299" rtlCol="0"/>
          <a:lstStyle>
            <a:lvl1pPr algn="r">
              <a:defRPr sz="1300"/>
            </a:lvl1pPr>
          </a:lstStyle>
          <a:p>
            <a:fld id="{EE09523F-9DB6-4A8D-9B7F-BA2957B9EE77}" type="datetimeFigureOut">
              <a:rPr lang="en-GB" smtClean="0"/>
              <a:pPr/>
              <a:t>16/04/2015</a:t>
            </a:fld>
            <a:endParaRPr lang="en-GB" dirty="0"/>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597" tIns="48299" rIns="96597" bIns="48299" rtlCol="0" anchor="ctr"/>
          <a:lstStyle/>
          <a:p>
            <a:endParaRPr lang="en-GB" dirty="0"/>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597" tIns="48299" rIns="96597" bIns="482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546"/>
            <a:ext cx="2984871" cy="501015"/>
          </a:xfrm>
          <a:prstGeom prst="rect">
            <a:avLst/>
          </a:prstGeom>
        </p:spPr>
        <p:txBody>
          <a:bodyPr vert="horz" lIns="96597" tIns="48299" rIns="96597" bIns="4829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901699" y="9517546"/>
            <a:ext cx="2984871" cy="501015"/>
          </a:xfrm>
          <a:prstGeom prst="rect">
            <a:avLst/>
          </a:prstGeom>
        </p:spPr>
        <p:txBody>
          <a:bodyPr vert="horz" lIns="96597" tIns="48299" rIns="96597" bIns="48299" rtlCol="0" anchor="b"/>
          <a:lstStyle>
            <a:lvl1pPr algn="r">
              <a:defRPr sz="1300"/>
            </a:lvl1pPr>
          </a:lstStyle>
          <a:p>
            <a:fld id="{7CE36BB9-DCC6-49FC-A08F-84847D2CD563}" type="slidenum">
              <a:rPr lang="en-GB" smtClean="0"/>
              <a:pPr/>
              <a:t>‹N°›</a:t>
            </a:fld>
            <a:endParaRPr lang="en-GB" dirty="0"/>
          </a:p>
        </p:txBody>
      </p:sp>
    </p:spTree>
    <p:extLst>
      <p:ext uri="{BB962C8B-B14F-4D97-AF65-F5344CB8AC3E}">
        <p14:creationId xmlns:p14="http://schemas.microsoft.com/office/powerpoint/2010/main" val="3100868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00B050"/>
                </a:solidFill>
              </a:rPr>
              <a:t>Reference</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rgbClr val="00B050"/>
                </a:solidFill>
              </a:rPr>
              <a:t>1. </a:t>
            </a:r>
            <a:r>
              <a:rPr lang="en-GB" sz="1200" kern="1200" dirty="0" err="1" smtClean="0">
                <a:solidFill>
                  <a:schemeClr val="tx1"/>
                </a:solidFill>
                <a:effectLst/>
                <a:latin typeface="+mn-lt"/>
                <a:ea typeface="+mn-ea"/>
                <a:cs typeface="+mn-cs"/>
              </a:rPr>
              <a:t>Linde</a:t>
            </a:r>
            <a:r>
              <a:rPr lang="en-GB" sz="1200" kern="1200" dirty="0" smtClean="0">
                <a:solidFill>
                  <a:schemeClr val="tx1"/>
                </a:solidFill>
                <a:effectLst/>
                <a:latin typeface="+mn-lt"/>
                <a:ea typeface="+mn-ea"/>
                <a:cs typeface="+mn-cs"/>
              </a:rPr>
              <a:t> K, </a:t>
            </a:r>
            <a:r>
              <a:rPr lang="en-GB" sz="1200" kern="1200" dirty="0" err="1" smtClean="0">
                <a:solidFill>
                  <a:schemeClr val="tx1"/>
                </a:solidFill>
                <a:effectLst/>
                <a:latin typeface="+mn-lt"/>
                <a:ea typeface="+mn-ea"/>
                <a:cs typeface="+mn-cs"/>
              </a:rPr>
              <a:t>Clausius</a:t>
            </a:r>
            <a:r>
              <a:rPr lang="en-GB" sz="1200" kern="1200" dirty="0" smtClean="0">
                <a:solidFill>
                  <a:schemeClr val="tx1"/>
                </a:solidFill>
                <a:effectLst/>
                <a:latin typeface="+mn-lt"/>
                <a:ea typeface="+mn-ea"/>
                <a:cs typeface="+mn-cs"/>
              </a:rPr>
              <a:t> N, Ramirez G, et al. “Are the clinical effects of homoeopathy placebo effects? A meta-analysis of placebo-controlled trials.” </a:t>
            </a:r>
            <a:r>
              <a:rPr lang="en-GB" sz="1200" i="1" kern="1200" dirty="0" smtClean="0">
                <a:solidFill>
                  <a:schemeClr val="tx1"/>
                </a:solidFill>
                <a:effectLst/>
                <a:latin typeface="+mn-lt"/>
                <a:ea typeface="+mn-ea"/>
                <a:cs typeface="+mn-cs"/>
              </a:rPr>
              <a:t>Lancet</a:t>
            </a:r>
            <a:r>
              <a:rPr lang="en-GB" sz="1200" kern="1200" dirty="0" smtClean="0">
                <a:solidFill>
                  <a:schemeClr val="tx1"/>
                </a:solidFill>
                <a:effectLst/>
                <a:latin typeface="+mn-lt"/>
                <a:ea typeface="+mn-ea"/>
                <a:cs typeface="+mn-cs"/>
              </a:rPr>
              <a:t> 1997;350:834-43.</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4</a:t>
            </a:fld>
            <a:endParaRPr lang="en-GB" dirty="0"/>
          </a:p>
        </p:txBody>
      </p:sp>
    </p:spTree>
    <p:extLst>
      <p:ext uri="{BB962C8B-B14F-4D97-AF65-F5344CB8AC3E}">
        <p14:creationId xmlns:p14="http://schemas.microsoft.com/office/powerpoint/2010/main" val="461700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GB" sz="1800" dirty="0" smtClean="0">
                <a:solidFill>
                  <a:srgbClr val="00B050"/>
                </a:solidFill>
              </a:rPr>
              <a:t>The Activities of Daily Living (ADL) subscale of the Foot and Ankle Ability Measure (FAAM):</a:t>
            </a:r>
          </a:p>
          <a:p>
            <a:pPr lvl="1" eaLnBrk="1" hangingPunct="1">
              <a:defRPr/>
            </a:pPr>
            <a:r>
              <a:rPr lang="en-GB" sz="1800" dirty="0" smtClean="0">
                <a:solidFill>
                  <a:srgbClr val="00B050"/>
                </a:solidFill>
              </a:rPr>
              <a:t>it is a validated tool</a:t>
            </a:r>
            <a:r>
              <a:rPr lang="en-GB" sz="1800" baseline="30000" dirty="0" smtClean="0">
                <a:solidFill>
                  <a:srgbClr val="00B050"/>
                </a:solidFill>
              </a:rPr>
              <a:t>1</a:t>
            </a:r>
          </a:p>
          <a:p>
            <a:pPr lvl="1" eaLnBrk="1" hangingPunct="1">
              <a:defRPr/>
            </a:pPr>
            <a:r>
              <a:rPr lang="en-GB" sz="1800" dirty="0" smtClean="0"/>
              <a:t>measures level of function during daily activities of living</a:t>
            </a:r>
          </a:p>
          <a:p>
            <a:pPr lvl="1" eaLnBrk="1" hangingPunct="1">
              <a:defRPr/>
            </a:pPr>
            <a:r>
              <a:rPr lang="en-GB" sz="1800" dirty="0" smtClean="0"/>
              <a:t>consists of 21 single items, assessing activities of daily living such as standing, walking, going up stairs, etc</a:t>
            </a:r>
            <a:r>
              <a:rPr lang="en-GB" sz="1800" dirty="0" smtClean="0">
                <a:solidFill>
                  <a:schemeClr val="tx1">
                    <a:lumMod val="85000"/>
                    <a:lumOff val="15000"/>
                  </a:schemeClr>
                </a:solidFill>
              </a:rPr>
              <a:t>.</a:t>
            </a:r>
            <a:r>
              <a:rPr lang="en-GB" sz="1800" dirty="0" smtClean="0"/>
              <a:t> </a:t>
            </a:r>
          </a:p>
          <a:p>
            <a:pPr eaLnBrk="1" hangingPunct="1">
              <a:defRPr/>
            </a:pPr>
            <a:r>
              <a:rPr lang="en-GB" sz="1800" dirty="0" smtClean="0"/>
              <a:t>The scale was standardized to a 0–100 scale, where 100 indicated the best possible result</a:t>
            </a:r>
          </a:p>
          <a:p>
            <a:pPr eaLnBrk="1" hangingPunct="1">
              <a:defRPr/>
            </a:pPr>
            <a:endParaRPr lang="en-GB"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t>Reference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1</a:t>
            </a:r>
            <a:r>
              <a:rPr lang="en-GB" sz="1800" dirty="0" smtClean="0">
                <a:solidFill>
                  <a:srgbClr val="00B050"/>
                </a:solidFill>
              </a:rPr>
              <a:t>. </a:t>
            </a:r>
            <a:r>
              <a:rPr lang="en-GB" sz="1800" kern="1200" dirty="0" smtClean="0">
                <a:solidFill>
                  <a:schemeClr val="tx1"/>
                </a:solidFill>
                <a:effectLst/>
                <a:latin typeface="+mn-lt"/>
                <a:ea typeface="+mn-ea"/>
                <a:cs typeface="+mn-cs"/>
              </a:rPr>
              <a:t>Martin R, et al. Evidence of validity for the Foot and Ankle Ability Measure (FAAM). </a:t>
            </a:r>
            <a:r>
              <a:rPr lang="de-DE" sz="1800" i="1" kern="1200" dirty="0" smtClean="0">
                <a:solidFill>
                  <a:schemeClr val="tx1"/>
                </a:solidFill>
                <a:effectLst/>
                <a:latin typeface="+mn-lt"/>
                <a:ea typeface="+mn-ea"/>
                <a:cs typeface="+mn-cs"/>
              </a:rPr>
              <a:t>Foot Ankle Int </a:t>
            </a:r>
            <a:r>
              <a:rPr lang="de-DE" sz="1800" kern="1200" dirty="0" smtClean="0">
                <a:solidFill>
                  <a:schemeClr val="tx1"/>
                </a:solidFill>
                <a:effectLst/>
                <a:latin typeface="+mn-lt"/>
                <a:ea typeface="+mn-ea"/>
                <a:cs typeface="+mn-cs"/>
              </a:rPr>
              <a:t>2005;26:968–983</a:t>
            </a:r>
            <a:endParaRPr lang="en-GB" sz="18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dirty="0" smtClean="0"/>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15</a:t>
            </a:fld>
            <a:endParaRPr lang="en-GB" dirty="0"/>
          </a:p>
        </p:txBody>
      </p:sp>
    </p:spTree>
    <p:extLst>
      <p:ext uri="{BB962C8B-B14F-4D97-AF65-F5344CB8AC3E}">
        <p14:creationId xmlns:p14="http://schemas.microsoft.com/office/powerpoint/2010/main" val="1049044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activities of daily living (ADL) subscale of the Foot and Ankle Ability Measure (FAAM) consists of 21 single items, assessing activities of daily living such as standing, walking, going up stairs, etc </a:t>
            </a:r>
          </a:p>
          <a:p>
            <a:r>
              <a:rPr lang="en-GB" sz="1200" dirty="0" smtClean="0"/>
              <a:t>The scale was standardized to a 0–100 scale, where 100 indicated the best possible result</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16</a:t>
            </a:fld>
            <a:endParaRPr lang="en-GB" dirty="0"/>
          </a:p>
        </p:txBody>
      </p:sp>
    </p:spTree>
    <p:extLst>
      <p:ext uri="{BB962C8B-B14F-4D97-AF65-F5344CB8AC3E}">
        <p14:creationId xmlns:p14="http://schemas.microsoft.com/office/powerpoint/2010/main" val="3613146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17</a:t>
            </a:fld>
            <a:endParaRPr lang="en-GB" dirty="0"/>
          </a:p>
        </p:txBody>
      </p:sp>
    </p:spTree>
    <p:extLst>
      <p:ext uri="{BB962C8B-B14F-4D97-AF65-F5344CB8AC3E}">
        <p14:creationId xmlns:p14="http://schemas.microsoft.com/office/powerpoint/2010/main" val="3613146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Primary efficacy variable: </a:t>
            </a:r>
            <a:br>
              <a:rPr lang="en-GB" sz="1200" b="1" dirty="0" smtClean="0"/>
            </a:br>
            <a:r>
              <a:rPr lang="en-GB" sz="1200" b="1" dirty="0" smtClean="0"/>
              <a:t>FAAM ADL subscale score changes from baseline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Note: The p values are greater than 0.05 (i.e. the p value is not equal to or less than 0.05) and therefore demonstrate that Traumeel ointment is as effective as diclofenac gel</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18</a:t>
            </a:fld>
            <a:endParaRPr lang="en-GB" dirty="0"/>
          </a:p>
        </p:txBody>
      </p:sp>
    </p:spTree>
    <p:extLst>
      <p:ext uri="{BB962C8B-B14F-4D97-AF65-F5344CB8AC3E}">
        <p14:creationId xmlns:p14="http://schemas.microsoft.com/office/powerpoint/2010/main" val="2688144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r>
              <a:rPr lang="en-GB" sz="1600" b="1" dirty="0">
                <a:solidFill>
                  <a:srgbClr val="0083BE"/>
                </a:solidFill>
              </a:rPr>
              <a:t>FAAM ADL subscale score FAAM </a:t>
            </a:r>
          </a:p>
          <a:p>
            <a:r>
              <a:rPr lang="en-GB" sz="1600" b="1" dirty="0">
                <a:solidFill>
                  <a:srgbClr val="0083BE"/>
                </a:solidFill>
              </a:rPr>
              <a:t>Absolute scores on Day 7</a:t>
            </a:r>
          </a:p>
          <a:p>
            <a:r>
              <a:rPr lang="en-GB" sz="1600" b="1" dirty="0">
                <a:solidFill>
                  <a:srgbClr val="0083BE"/>
                </a:solidFill>
              </a:rPr>
              <a:t>(Intent-To-Treat population)</a:t>
            </a:r>
          </a:p>
          <a:p>
            <a:pPr lvl="0"/>
            <a:r>
              <a:rPr lang="en-GB" sz="1600" dirty="0"/>
              <a:t>The FAAM ADL baseline scores were lying between 51.2 and 56.0 </a:t>
            </a:r>
          </a:p>
          <a:p>
            <a:pPr lvl="0"/>
            <a:r>
              <a:rPr lang="en-GB" sz="1600" dirty="0"/>
              <a:t>All groups showed a large increase in FAAM ADL  score, indicating improvement  in function</a:t>
            </a:r>
          </a:p>
          <a:p>
            <a:pPr lvl="0"/>
            <a:r>
              <a:rPr lang="en-GB" sz="1600" dirty="0"/>
              <a:t>At the primary endpoint day 7, the score was 81.0 for the Traumeel</a:t>
            </a:r>
            <a:r>
              <a:rPr lang="en-GB" sz="1600" baseline="30000" dirty="0"/>
              <a:t> </a:t>
            </a:r>
            <a:r>
              <a:rPr lang="en-GB" sz="1600" dirty="0"/>
              <a:t>ointment group, 85.1 for the Traumeel</a:t>
            </a:r>
            <a:r>
              <a:rPr lang="en-GB" sz="1600" baseline="30000" dirty="0"/>
              <a:t> </a:t>
            </a:r>
            <a:r>
              <a:rPr lang="en-GB" sz="1600" dirty="0"/>
              <a:t>gel group and 79.8 for the diclofenac gel group, with a final score of 100 (best score) after 6 weeks</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19</a:t>
            </a:fld>
            <a:endParaRPr lang="en-GB" dirty="0"/>
          </a:p>
        </p:txBody>
      </p:sp>
    </p:spTree>
    <p:extLst>
      <p:ext uri="{BB962C8B-B14F-4D97-AF65-F5344CB8AC3E}">
        <p14:creationId xmlns:p14="http://schemas.microsoft.com/office/powerpoint/2010/main" val="190597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normAutofit/>
          </a:bodyPr>
          <a:lstStyle/>
          <a:p>
            <a:r>
              <a:rPr lang="en-GB" sz="1200" b="1" dirty="0" smtClean="0"/>
              <a:t>Secondary</a:t>
            </a:r>
            <a:r>
              <a:rPr lang="en-GB" sz="1200" b="1" baseline="0" dirty="0" smtClean="0"/>
              <a:t> Efficacy </a:t>
            </a:r>
            <a:r>
              <a:rPr lang="en-GB" sz="1200" b="1" strike="sngStrike" baseline="0" dirty="0" smtClean="0"/>
              <a:t>Assessments  </a:t>
            </a:r>
            <a:r>
              <a:rPr lang="en-GB" sz="1200" b="1" strike="noStrike" baseline="0" dirty="0" smtClean="0"/>
              <a:t>Variables</a:t>
            </a:r>
          </a:p>
          <a:p>
            <a:endParaRPr lang="en-GB" sz="1200" baseline="0" dirty="0" smtClean="0"/>
          </a:p>
          <a:p>
            <a:r>
              <a:rPr lang="en-GB" sz="1200" dirty="0" smtClean="0"/>
              <a:t>Swelling is one of the 5 main signs of inflammation</a:t>
            </a:r>
          </a:p>
          <a:p>
            <a:r>
              <a:rPr lang="en-GB" sz="1200" dirty="0" smtClean="0"/>
              <a:t>Swelling was measured by the “figure-of-eight” method</a:t>
            </a:r>
          </a:p>
          <a:p>
            <a:r>
              <a:rPr lang="en-GB" sz="1200" dirty="0" smtClean="0"/>
              <a:t>The ‘figure of eight’ method allows the therapist/trainer to measure swelling across the several common sites of ankle sprains.</a:t>
            </a:r>
            <a:r>
              <a:rPr lang="en-GB" sz="1200" baseline="30000" dirty="0" smtClean="0"/>
              <a:t>1</a:t>
            </a:r>
            <a:r>
              <a:rPr lang="en-GB" sz="1200" dirty="0" smtClean="0"/>
              <a:t> </a:t>
            </a:r>
          </a:p>
          <a:p>
            <a:r>
              <a:rPr lang="en-GB" sz="1200" dirty="0" smtClean="0"/>
              <a:t>The method measures ankle circumference as a surrogate marker of swelling, taking a decrease from baseline as indicative of a reduction in swelling</a:t>
            </a:r>
          </a:p>
          <a:p>
            <a:r>
              <a:rPr lang="en-GB" sz="1200" dirty="0" smtClean="0"/>
              <a:t>The procedure is easily reproduced by using bony landmarks about the ankle</a:t>
            </a:r>
            <a:r>
              <a:rPr lang="en-GB" sz="1200" baseline="30000" dirty="0" smtClean="0"/>
              <a:t>1</a:t>
            </a:r>
          </a:p>
          <a:p>
            <a:r>
              <a:rPr lang="en-GB" sz="1200" dirty="0" smtClean="0"/>
              <a:t>A comparable reduction in swelling (as demonstrated by reduction in circumference) was seen in all groups at all time points, as shown in the following slide </a:t>
            </a:r>
          </a:p>
          <a:p>
            <a:endParaRPr lang="en-GB" dirty="0" smtClean="0"/>
          </a:p>
          <a:p>
            <a:r>
              <a:rPr lang="en-GB" dirty="0" smtClean="0"/>
              <a:t>Reference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1. </a:t>
            </a:r>
            <a:r>
              <a:rPr lang="en-GB" sz="1200" kern="1200" dirty="0" err="1" smtClean="0">
                <a:solidFill>
                  <a:schemeClr val="tx1"/>
                </a:solidFill>
                <a:effectLst/>
                <a:latin typeface="+mn-lt"/>
                <a:ea typeface="+mn-ea"/>
                <a:cs typeface="+mn-cs"/>
              </a:rPr>
              <a:t>Esterson</a:t>
            </a:r>
            <a:r>
              <a:rPr lang="en-GB" sz="1200" kern="1200" dirty="0" smtClean="0">
                <a:solidFill>
                  <a:schemeClr val="tx1"/>
                </a:solidFill>
                <a:effectLst/>
                <a:latin typeface="+mn-lt"/>
                <a:ea typeface="+mn-ea"/>
                <a:cs typeface="+mn-cs"/>
              </a:rPr>
              <a:t> PS. Measurement of ankle joint swelling using a figure of 8*. </a:t>
            </a:r>
            <a:r>
              <a:rPr lang="en-GB" sz="1200" i="1" kern="1200" dirty="0" smtClean="0">
                <a:solidFill>
                  <a:schemeClr val="tx1"/>
                </a:solidFill>
                <a:effectLst/>
                <a:latin typeface="+mn-lt"/>
                <a:ea typeface="+mn-ea"/>
                <a:cs typeface="+mn-cs"/>
              </a:rPr>
              <a:t>J </a:t>
            </a:r>
            <a:r>
              <a:rPr lang="en-GB" sz="1200" i="1" kern="1200" dirty="0" err="1" smtClean="0">
                <a:solidFill>
                  <a:schemeClr val="tx1"/>
                </a:solidFill>
                <a:effectLst/>
                <a:latin typeface="+mn-lt"/>
                <a:ea typeface="+mn-ea"/>
                <a:cs typeface="+mn-cs"/>
              </a:rPr>
              <a:t>Orthop</a:t>
            </a:r>
            <a:r>
              <a:rPr lang="en-GB" sz="1200" i="1" kern="1200" dirty="0" smtClean="0">
                <a:solidFill>
                  <a:schemeClr val="tx1"/>
                </a:solidFill>
                <a:effectLst/>
                <a:latin typeface="+mn-lt"/>
                <a:ea typeface="+mn-ea"/>
                <a:cs typeface="+mn-cs"/>
              </a:rPr>
              <a:t> Sports </a:t>
            </a:r>
            <a:r>
              <a:rPr lang="en-GB" sz="1200" i="1" kern="1200" dirty="0" err="1" smtClean="0">
                <a:solidFill>
                  <a:schemeClr val="tx1"/>
                </a:solidFill>
                <a:effectLst/>
                <a:latin typeface="+mn-lt"/>
                <a:ea typeface="+mn-ea"/>
                <a:cs typeface="+mn-cs"/>
              </a:rPr>
              <a:t>Phys</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Ther</a:t>
            </a:r>
            <a:r>
              <a:rPr lang="en-GB" sz="1200" kern="1200" dirty="0" smtClean="0">
                <a:solidFill>
                  <a:schemeClr val="tx1"/>
                </a:solidFill>
                <a:effectLst/>
                <a:latin typeface="+mn-lt"/>
                <a:ea typeface="+mn-ea"/>
                <a:cs typeface="+mn-cs"/>
              </a:rPr>
              <a:t>. 1979;1(1):51-2</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F3CA679-43E8-4D9F-ABEC-2B3D859E15F8}" type="slidenum">
              <a:rPr lang="en-GB" smtClean="0"/>
              <a:pPr/>
              <a:t>21</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3CA679-43E8-4D9F-ABEC-2B3D859E15F8}" type="slidenum">
              <a:rPr lang="en-GB" smtClean="0"/>
              <a:pPr/>
              <a:t>24</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300" dirty="0" smtClean="0">
                <a:solidFill>
                  <a:srgbClr val="FF0000"/>
                </a:solidFill>
              </a:rPr>
              <a:t>Efficacy was globally</a:t>
            </a:r>
            <a:r>
              <a:rPr lang="en-GB" sz="2300" b="0" dirty="0" smtClean="0">
                <a:solidFill>
                  <a:srgbClr val="FF0000"/>
                </a:solidFill>
              </a:rPr>
              <a:t> assessed </a:t>
            </a:r>
            <a:r>
              <a:rPr lang="en-GB" sz="2400" b="1" kern="1200" dirty="0" smtClean="0">
                <a:solidFill>
                  <a:schemeClr val="tx1"/>
                </a:solidFill>
                <a:effectLst/>
                <a:latin typeface="+mn-lt"/>
                <a:ea typeface="+mn-ea"/>
                <a:cs typeface="+mn-cs"/>
              </a:rPr>
              <a:t>(physician and patient)</a:t>
            </a:r>
            <a:r>
              <a:rPr lang="en-GB" sz="2400" kern="1200" dirty="0" smtClean="0">
                <a:solidFill>
                  <a:schemeClr val="tx1"/>
                </a:solidFill>
                <a:effectLst/>
                <a:latin typeface="+mn-lt"/>
                <a:ea typeface="+mn-ea"/>
                <a:cs typeface="+mn-cs"/>
              </a:rPr>
              <a:t> </a:t>
            </a:r>
            <a:r>
              <a:rPr lang="en-GB" sz="2300" dirty="0" smtClean="0">
                <a:solidFill>
                  <a:srgbClr val="FF0000"/>
                </a:solidFill>
              </a:rPr>
              <a:t>at day 14  by means of a 5-point rating scale (1 = very good, 5 = worsening of symptoms) </a:t>
            </a:r>
          </a:p>
          <a:p>
            <a:r>
              <a:rPr lang="en-GB" sz="2300" dirty="0" smtClean="0">
                <a:solidFill>
                  <a:srgbClr val="FF0000"/>
                </a:solidFill>
              </a:rPr>
              <a:t>Global efficacy assessment scores at  day 14 were: </a:t>
            </a:r>
          </a:p>
          <a:p>
            <a:pPr lvl="1"/>
            <a:r>
              <a:rPr lang="en-GB" sz="2300" dirty="0" smtClean="0">
                <a:solidFill>
                  <a:srgbClr val="FF0000"/>
                </a:solidFill>
              </a:rPr>
              <a:t>Traumeel ointment: 1.0 </a:t>
            </a:r>
          </a:p>
          <a:p>
            <a:pPr lvl="1"/>
            <a:r>
              <a:rPr lang="en-GB" sz="2300" dirty="0" smtClean="0">
                <a:solidFill>
                  <a:srgbClr val="FF0000"/>
                </a:solidFill>
              </a:rPr>
              <a:t>Traumeel gel: 2.0</a:t>
            </a:r>
          </a:p>
          <a:p>
            <a:pPr lvl="1"/>
            <a:r>
              <a:rPr lang="en-GB" sz="2300" dirty="0" smtClean="0">
                <a:solidFill>
                  <a:srgbClr val="FF0000"/>
                </a:solidFill>
              </a:rPr>
              <a:t>Diclofenac gel: 1.0</a:t>
            </a:r>
          </a:p>
          <a:p>
            <a:r>
              <a:rPr lang="en-GB" sz="1200" b="1" kern="1200" dirty="0" smtClean="0">
                <a:solidFill>
                  <a:schemeClr val="tx1"/>
                </a:solidFill>
                <a:effectLst/>
                <a:latin typeface="+mn-lt"/>
                <a:ea typeface="+mn-ea"/>
                <a:cs typeface="+mn-cs"/>
              </a:rPr>
              <a:t>Approximately half of all patients in each group rated their treatment as “very good”, over 92% of patients in each group rated their treatment as “very good” or “good”, and no patient complained of worsening of symptoms.</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26</a:t>
            </a:fld>
            <a:endParaRPr lang="en-GB" dirty="0"/>
          </a:p>
        </p:txBody>
      </p:sp>
    </p:spTree>
    <p:extLst>
      <p:ext uri="{BB962C8B-B14F-4D97-AF65-F5344CB8AC3E}">
        <p14:creationId xmlns:p14="http://schemas.microsoft.com/office/powerpoint/2010/main" val="401890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r>
              <a:rPr lang="en-GB" dirty="0"/>
              <a:t>The median time to a return to training after 14 days of treatment with Traumeel ointment or with Traumeel gel is similar to that of diclofenac gel (14.30 days, 14.32 days and 14.61 days, respectively)</a:t>
            </a:r>
          </a:p>
          <a:p>
            <a:r>
              <a:rPr lang="en-GB" dirty="0"/>
              <a:t>The median time to a return to sports after 14 days of treatment with Traumeel ointment or with Traumeel gel is similar to that of diclofenac gel (19.09 days, 19.35 days and 19.39 days, respectively)</a:t>
            </a:r>
          </a:p>
          <a:p>
            <a:endParaRPr lang="en-GB" dirty="0"/>
          </a:p>
        </p:txBody>
      </p:sp>
      <p:sp>
        <p:nvSpPr>
          <p:cNvPr id="4" name="Slide Number Placeholder 3"/>
          <p:cNvSpPr>
            <a:spLocks noGrp="1"/>
          </p:cNvSpPr>
          <p:nvPr>
            <p:ph type="sldNum" sz="quarter" idx="10"/>
          </p:nvPr>
        </p:nvSpPr>
        <p:spPr/>
        <p:txBody>
          <a:bodyPr/>
          <a:lstStyle/>
          <a:p>
            <a:fld id="{2F3CA679-43E8-4D9F-ABEC-2B3D859E15F8}" type="slidenum">
              <a:rPr lang="en-GB" smtClean="0"/>
              <a:pPr/>
              <a:t>28</a:t>
            </a:fld>
            <a:endParaRPr lang="en-GB" dirty="0"/>
          </a:p>
        </p:txBody>
      </p:sp>
    </p:spTree>
    <p:extLst>
      <p:ext uri="{BB962C8B-B14F-4D97-AF65-F5344CB8AC3E}">
        <p14:creationId xmlns:p14="http://schemas.microsoft.com/office/powerpoint/2010/main" val="4384422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GB" sz="4500" dirty="0">
                <a:solidFill>
                  <a:srgbClr val="FF0000"/>
                </a:solidFill>
              </a:rPr>
              <a:t>Adverse events were evenly distributed among the treatment groups, with the exception of ‘headache’ that that was not statistically significant and not clinically relevant </a:t>
            </a:r>
            <a:endParaRPr lang="en-GB" sz="4500" strike="sngStrike" dirty="0">
              <a:solidFill>
                <a:srgbClr val="FF0000"/>
              </a:solidFill>
            </a:endParaRPr>
          </a:p>
          <a:p>
            <a:pPr>
              <a:defRPr/>
            </a:pPr>
            <a:r>
              <a:rPr lang="en-GB" sz="4500" dirty="0">
                <a:solidFill>
                  <a:srgbClr val="FF0000"/>
                </a:solidFill>
              </a:rPr>
              <a:t>Adverse events (n=43) were reported by 31/447 patients (6.9%)</a:t>
            </a:r>
          </a:p>
          <a:p>
            <a:pPr>
              <a:defRPr/>
            </a:pPr>
            <a:r>
              <a:rPr lang="en-GB" sz="4500" dirty="0">
                <a:solidFill>
                  <a:srgbClr val="FF0000"/>
                </a:solidFill>
              </a:rPr>
              <a:t>At least one adverse event was experienced by 5.9%, 9.5% and 5.4% of patients in the Traumeel ointment, Traumeel gel and diclofenac gel groups </a:t>
            </a:r>
          </a:p>
          <a:p>
            <a:pPr>
              <a:defRPr/>
            </a:pPr>
            <a:endParaRPr lang="en-GB" dirty="0"/>
          </a:p>
        </p:txBody>
      </p:sp>
      <p:sp>
        <p:nvSpPr>
          <p:cNvPr id="195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ＭＳ Ｐゴシック" pitchFamily="34" charset="-128"/>
              </a:defRPr>
            </a:lvl1pPr>
            <a:lvl2pPr marL="785001" indent="-301923" eaLnBrk="0" hangingPunct="0">
              <a:defRPr>
                <a:solidFill>
                  <a:schemeClr val="tx1"/>
                </a:solidFill>
                <a:latin typeface="Verdana" pitchFamily="34" charset="0"/>
                <a:ea typeface="ＭＳ Ｐゴシック" pitchFamily="34" charset="-128"/>
              </a:defRPr>
            </a:lvl2pPr>
            <a:lvl3pPr marL="1207694" indent="-241539" eaLnBrk="0" hangingPunct="0">
              <a:defRPr>
                <a:solidFill>
                  <a:schemeClr val="tx1"/>
                </a:solidFill>
                <a:latin typeface="Verdana" pitchFamily="34" charset="0"/>
                <a:ea typeface="ＭＳ Ｐゴシック" pitchFamily="34" charset="-128"/>
              </a:defRPr>
            </a:lvl3pPr>
            <a:lvl4pPr marL="1690771" indent="-241539" eaLnBrk="0" hangingPunct="0">
              <a:defRPr>
                <a:solidFill>
                  <a:schemeClr val="tx1"/>
                </a:solidFill>
                <a:latin typeface="Verdana" pitchFamily="34" charset="0"/>
                <a:ea typeface="ＭＳ Ｐゴシック" pitchFamily="34" charset="-128"/>
              </a:defRPr>
            </a:lvl4pPr>
            <a:lvl5pPr marL="2173849" indent="-241539" eaLnBrk="0" hangingPunct="0">
              <a:defRPr>
                <a:solidFill>
                  <a:schemeClr val="tx1"/>
                </a:solidFill>
                <a:latin typeface="Verdana" pitchFamily="34" charset="0"/>
                <a:ea typeface="ＭＳ Ｐゴシック" pitchFamily="34" charset="-128"/>
              </a:defRPr>
            </a:lvl5pPr>
            <a:lvl6pPr marL="2656926" indent="-241539"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40004" indent="-241539"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23081" indent="-241539"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06159" indent="-241539"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pPr eaLnBrk="1" hangingPunct="1"/>
            <a:fld id="{F3EBCF86-01AD-4E61-9427-6F69D30E6A07}" type="slidenum">
              <a:rPr lang="en-GB" smtClean="0">
                <a:solidFill>
                  <a:srgbClr val="000000"/>
                </a:solidFill>
              </a:rPr>
              <a:pPr eaLnBrk="1" hangingPunct="1"/>
              <a:t>31</a:t>
            </a:fld>
            <a:endParaRPr lang="en-GB"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5</a:t>
            </a:fld>
            <a:endParaRPr lang="en-GB" dirty="0"/>
          </a:p>
        </p:txBody>
      </p:sp>
    </p:spTree>
    <p:extLst>
      <p:ext uri="{BB962C8B-B14F-4D97-AF65-F5344CB8AC3E}">
        <p14:creationId xmlns:p14="http://schemas.microsoft.com/office/powerpoint/2010/main" val="1586423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GB" dirty="0"/>
          </a:p>
        </p:txBody>
      </p:sp>
      <p:sp>
        <p:nvSpPr>
          <p:cNvPr id="196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ＭＳ Ｐゴシック" pitchFamily="34" charset="-128"/>
              </a:defRPr>
            </a:lvl1pPr>
            <a:lvl2pPr marL="785001" indent="-301923" eaLnBrk="0" hangingPunct="0">
              <a:defRPr>
                <a:solidFill>
                  <a:schemeClr val="tx1"/>
                </a:solidFill>
                <a:latin typeface="Verdana" pitchFamily="34" charset="0"/>
                <a:ea typeface="ＭＳ Ｐゴシック" pitchFamily="34" charset="-128"/>
              </a:defRPr>
            </a:lvl2pPr>
            <a:lvl3pPr marL="1207694" indent="-241539" eaLnBrk="0" hangingPunct="0">
              <a:defRPr>
                <a:solidFill>
                  <a:schemeClr val="tx1"/>
                </a:solidFill>
                <a:latin typeface="Verdana" pitchFamily="34" charset="0"/>
                <a:ea typeface="ＭＳ Ｐゴシック" pitchFamily="34" charset="-128"/>
              </a:defRPr>
            </a:lvl3pPr>
            <a:lvl4pPr marL="1690771" indent="-241539" eaLnBrk="0" hangingPunct="0">
              <a:defRPr>
                <a:solidFill>
                  <a:schemeClr val="tx1"/>
                </a:solidFill>
                <a:latin typeface="Verdana" pitchFamily="34" charset="0"/>
                <a:ea typeface="ＭＳ Ｐゴシック" pitchFamily="34" charset="-128"/>
              </a:defRPr>
            </a:lvl4pPr>
            <a:lvl5pPr marL="2173849" indent="-241539" eaLnBrk="0" hangingPunct="0">
              <a:defRPr>
                <a:solidFill>
                  <a:schemeClr val="tx1"/>
                </a:solidFill>
                <a:latin typeface="Verdana" pitchFamily="34" charset="0"/>
                <a:ea typeface="ＭＳ Ｐゴシック" pitchFamily="34" charset="-128"/>
              </a:defRPr>
            </a:lvl5pPr>
            <a:lvl6pPr marL="2656926" indent="-241539"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40004" indent="-241539"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23081" indent="-241539"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06159" indent="-241539"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pPr eaLnBrk="1" hangingPunct="1"/>
            <a:fld id="{AD3245A2-C801-42FD-9B35-7C58DFA32FAD}" type="slidenum">
              <a:rPr lang="en-GB" smtClean="0">
                <a:solidFill>
                  <a:srgbClr val="000000"/>
                </a:solidFill>
              </a:rPr>
              <a:pPr eaLnBrk="1" hangingPunct="1"/>
              <a:t>32</a:t>
            </a:fld>
            <a:endParaRPr lang="en-GB"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34</a:t>
            </a:fld>
            <a:endParaRPr lang="en-GB" dirty="0"/>
          </a:p>
        </p:txBody>
      </p:sp>
    </p:spTree>
    <p:extLst>
      <p:ext uri="{BB962C8B-B14F-4D97-AF65-F5344CB8AC3E}">
        <p14:creationId xmlns:p14="http://schemas.microsoft.com/office/powerpoint/2010/main" val="1065507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35</a:t>
            </a:fld>
            <a:endParaRPr lang="en-GB" dirty="0"/>
          </a:p>
        </p:txBody>
      </p:sp>
    </p:spTree>
    <p:extLst>
      <p:ext uri="{BB962C8B-B14F-4D97-AF65-F5344CB8AC3E}">
        <p14:creationId xmlns:p14="http://schemas.microsoft.com/office/powerpoint/2010/main" val="1065507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ea typeface="Arial" pitchFamily="34" charset="0"/>
                <a:cs typeface="Calibri" pitchFamily="34" charset="0"/>
              </a:rPr>
              <a:t>References</a:t>
            </a:r>
          </a:p>
          <a:p>
            <a:pPr marL="228600" lvl="0" indent="-228600">
              <a:buFont typeface="+mj-lt"/>
              <a:buAutoNum type="arabicPeriod"/>
            </a:pPr>
            <a:r>
              <a:rPr lang="en-GB" sz="1200" kern="1200" dirty="0" smtClean="0">
                <a:solidFill>
                  <a:schemeClr val="tx1"/>
                </a:solidFill>
                <a:effectLst/>
                <a:latin typeface="+mn-lt"/>
                <a:ea typeface="+mn-ea"/>
                <a:cs typeface="+mn-cs"/>
              </a:rPr>
              <a:t>Heine H, </a:t>
            </a:r>
            <a:r>
              <a:rPr lang="en-GB" sz="1200" kern="1200" dirty="0" err="1" smtClean="0">
                <a:solidFill>
                  <a:schemeClr val="tx1"/>
                </a:solidFill>
                <a:effectLst/>
                <a:latin typeface="+mn-lt"/>
                <a:ea typeface="+mn-ea"/>
                <a:cs typeface="+mn-cs"/>
              </a:rPr>
              <a:t>Schmolz</a:t>
            </a:r>
            <a:r>
              <a:rPr lang="en-GB" sz="1200" kern="1200" dirty="0" smtClean="0">
                <a:solidFill>
                  <a:schemeClr val="tx1"/>
                </a:solidFill>
                <a:effectLst/>
                <a:latin typeface="+mn-lt"/>
                <a:ea typeface="+mn-ea"/>
                <a:cs typeface="+mn-cs"/>
              </a:rPr>
              <a:t> M. Induction of the immunological bystander reaction by plant extracts. </a:t>
            </a:r>
            <a:r>
              <a:rPr lang="en-GB" sz="1200" i="1" kern="1200" dirty="0" smtClean="0">
                <a:solidFill>
                  <a:schemeClr val="tx1"/>
                </a:solidFill>
                <a:effectLst/>
                <a:latin typeface="+mn-lt"/>
                <a:ea typeface="+mn-ea"/>
                <a:cs typeface="+mn-cs"/>
              </a:rPr>
              <a:t>Biomed </a:t>
            </a:r>
            <a:r>
              <a:rPr lang="en-GB" sz="1200" i="1" kern="1200" dirty="0" err="1" smtClean="0">
                <a:solidFill>
                  <a:schemeClr val="tx1"/>
                </a:solidFill>
                <a:effectLst/>
                <a:latin typeface="+mn-lt"/>
                <a:ea typeface="+mn-ea"/>
                <a:cs typeface="+mn-cs"/>
              </a:rPr>
              <a:t>Ther</a:t>
            </a:r>
            <a:r>
              <a:rPr lang="en-GB" sz="1200" kern="1200" dirty="0" smtClean="0">
                <a:solidFill>
                  <a:schemeClr val="tx1"/>
                </a:solidFill>
                <a:effectLst/>
                <a:latin typeface="+mn-lt"/>
                <a:ea typeface="+mn-ea"/>
                <a:cs typeface="+mn-cs"/>
              </a:rPr>
              <a:t>. 1998;XVI(3):224–226. </a:t>
            </a:r>
          </a:p>
          <a:p>
            <a:pPr marL="228600" lvl="0" indent="-228600">
              <a:buFont typeface="+mj-lt"/>
              <a:buAutoNum type="arabicPeriod"/>
            </a:pPr>
            <a:r>
              <a:rPr lang="en-GB" sz="1200" kern="1200" dirty="0" smtClean="0">
                <a:solidFill>
                  <a:schemeClr val="tx1"/>
                </a:solidFill>
                <a:effectLst/>
                <a:latin typeface="+mn-lt"/>
                <a:ea typeface="+mn-ea"/>
                <a:cs typeface="+mn-cs"/>
              </a:rPr>
              <a:t>Heine H, </a:t>
            </a:r>
            <a:r>
              <a:rPr lang="en-GB" sz="1200" kern="1200" dirty="0" err="1" smtClean="0">
                <a:solidFill>
                  <a:schemeClr val="tx1"/>
                </a:solidFill>
                <a:effectLst/>
                <a:latin typeface="+mn-lt"/>
                <a:ea typeface="+mn-ea"/>
                <a:cs typeface="+mn-cs"/>
              </a:rPr>
              <a:t>Andrä</a:t>
            </a:r>
            <a:r>
              <a:rPr lang="en-GB" sz="1200" kern="1200" dirty="0" smtClean="0">
                <a:solidFill>
                  <a:schemeClr val="tx1"/>
                </a:solidFill>
                <a:effectLst/>
                <a:latin typeface="+mn-lt"/>
                <a:ea typeface="+mn-ea"/>
                <a:cs typeface="+mn-cs"/>
              </a:rPr>
              <a:t> F. </a:t>
            </a:r>
            <a:r>
              <a:rPr lang="en-GB" sz="1200" kern="1200" dirty="0" err="1" smtClean="0">
                <a:solidFill>
                  <a:schemeClr val="tx1"/>
                </a:solidFill>
                <a:effectLst/>
                <a:latin typeface="+mn-lt"/>
                <a:ea typeface="+mn-ea"/>
                <a:cs typeface="+mn-cs"/>
              </a:rPr>
              <a:t>Zum</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antiinflammatorischen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Wirkmechanismus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eines</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Antihomotoxikum</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compositum</a:t>
            </a:r>
            <a:r>
              <a:rPr lang="en-GB" sz="1200" kern="1200" dirty="0" smtClean="0">
                <a:solidFill>
                  <a:schemeClr val="tx1"/>
                </a:solidFill>
                <a:effectLst/>
                <a:latin typeface="+mn-lt"/>
                <a:ea typeface="+mn-ea"/>
                <a:cs typeface="+mn-cs"/>
              </a:rPr>
              <a:t> [The anti-inflammatory action mechanism of an </a:t>
            </a:r>
            <a:r>
              <a:rPr lang="en-GB" sz="1200" kern="1200" dirty="0" err="1" smtClean="0">
                <a:solidFill>
                  <a:schemeClr val="tx1"/>
                </a:solidFill>
                <a:effectLst/>
                <a:latin typeface="+mn-lt"/>
                <a:ea typeface="+mn-ea"/>
                <a:cs typeface="+mn-cs"/>
              </a:rPr>
              <a:t>antihomotoxic</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composita</a:t>
            </a:r>
            <a:r>
              <a:rPr lang="en-GB" sz="1200" kern="1200" dirty="0" smtClean="0">
                <a:solidFill>
                  <a:schemeClr val="tx1"/>
                </a:solidFill>
                <a:effectLst/>
                <a:latin typeface="+mn-lt"/>
                <a:ea typeface="+mn-ea"/>
                <a:cs typeface="+mn-cs"/>
              </a:rPr>
              <a:t> remedy]. </a:t>
            </a:r>
            <a:r>
              <a:rPr lang="en-GB" sz="1200" i="1" kern="1200" dirty="0" err="1" smtClean="0">
                <a:solidFill>
                  <a:schemeClr val="tx1"/>
                </a:solidFill>
                <a:effectLst/>
                <a:latin typeface="+mn-lt"/>
                <a:ea typeface="+mn-ea"/>
                <a:cs typeface="+mn-cs"/>
              </a:rPr>
              <a:t>Ärztezeit</a:t>
            </a:r>
            <a:r>
              <a:rPr lang="en-GB" sz="1200" i="1" kern="1200" dirty="0" smtClean="0">
                <a:solidFill>
                  <a:schemeClr val="tx1"/>
                </a:solidFill>
                <a:effectLst/>
                <a:latin typeface="+mn-lt"/>
                <a:ea typeface="+mn-ea"/>
                <a:cs typeface="+mn-cs"/>
              </a:rPr>
              <a:t> f </a:t>
            </a:r>
            <a:r>
              <a:rPr lang="en-GB" sz="1200" i="1" kern="1200" dirty="0" err="1" smtClean="0">
                <a:solidFill>
                  <a:schemeClr val="tx1"/>
                </a:solidFill>
                <a:effectLst/>
                <a:latin typeface="+mn-lt"/>
                <a:ea typeface="+mn-ea"/>
                <a:cs typeface="+mn-cs"/>
              </a:rPr>
              <a:t>Naturheilverfahrenn</a:t>
            </a:r>
            <a:r>
              <a:rPr lang="en-GB" sz="1200" kern="1200" dirty="0" smtClean="0">
                <a:solidFill>
                  <a:schemeClr val="tx1"/>
                </a:solidFill>
                <a:effectLst/>
                <a:latin typeface="+mn-lt"/>
                <a:ea typeface="+mn-ea"/>
                <a:cs typeface="+mn-cs"/>
              </a:rPr>
              <a:t>. 2002;43(2):96–104</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err="1" smtClean="0">
                <a:solidFill>
                  <a:schemeClr val="tx1"/>
                </a:solidFill>
                <a:effectLst/>
                <a:latin typeface="+mn-lt"/>
                <a:ea typeface="+mn-ea"/>
                <a:cs typeface="+mn-cs"/>
              </a:rPr>
              <a:t>Lussignoli</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Bertani</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Metelmann</a:t>
            </a:r>
            <a:r>
              <a:rPr lang="en-GB" sz="1200" kern="1200" dirty="0" smtClean="0">
                <a:solidFill>
                  <a:schemeClr val="tx1"/>
                </a:solidFill>
                <a:effectLst/>
                <a:latin typeface="+mn-lt"/>
                <a:ea typeface="+mn-ea"/>
                <a:cs typeface="+mn-cs"/>
              </a:rPr>
              <a:t> H, </a:t>
            </a:r>
            <a:r>
              <a:rPr lang="en-GB" sz="1200" kern="1200" dirty="0" err="1" smtClean="0">
                <a:solidFill>
                  <a:schemeClr val="tx1"/>
                </a:solidFill>
                <a:effectLst/>
                <a:latin typeface="+mn-lt"/>
                <a:ea typeface="+mn-ea"/>
                <a:cs typeface="+mn-cs"/>
              </a:rPr>
              <a:t>Bellavite</a:t>
            </a:r>
            <a:r>
              <a:rPr lang="en-GB" sz="1200" kern="1200" dirty="0" smtClean="0">
                <a:solidFill>
                  <a:schemeClr val="tx1"/>
                </a:solidFill>
                <a:effectLst/>
                <a:latin typeface="+mn-lt"/>
                <a:ea typeface="+mn-ea"/>
                <a:cs typeface="+mn-cs"/>
              </a:rPr>
              <a:t> P, </a:t>
            </a:r>
            <a:r>
              <a:rPr lang="en-GB" sz="1200" kern="1200" dirty="0" err="1" smtClean="0">
                <a:solidFill>
                  <a:schemeClr val="tx1"/>
                </a:solidFill>
                <a:effectLst/>
                <a:latin typeface="+mn-lt"/>
                <a:ea typeface="+mn-ea"/>
                <a:cs typeface="+mn-cs"/>
              </a:rPr>
              <a:t>Conforti</a:t>
            </a:r>
            <a:r>
              <a:rPr lang="en-GB" sz="1200" kern="1200" dirty="0" smtClean="0">
                <a:solidFill>
                  <a:schemeClr val="tx1"/>
                </a:solidFill>
                <a:effectLst/>
                <a:latin typeface="+mn-lt"/>
                <a:ea typeface="+mn-ea"/>
                <a:cs typeface="+mn-cs"/>
              </a:rPr>
              <a:t> A. Effect of Traumeel® S, a homeopathic formulation, on blood induced inflammation in rats. </a:t>
            </a:r>
            <a:r>
              <a:rPr lang="en-GB" sz="1200" i="1" kern="1200" dirty="0" smtClean="0">
                <a:solidFill>
                  <a:schemeClr val="tx1"/>
                </a:solidFill>
                <a:effectLst/>
                <a:latin typeface="+mn-lt"/>
                <a:ea typeface="+mn-ea"/>
                <a:cs typeface="+mn-cs"/>
              </a:rPr>
              <a:t>Complement </a:t>
            </a:r>
            <a:r>
              <a:rPr lang="en-GB" sz="1200" i="1" kern="1200" dirty="0" err="1" smtClean="0">
                <a:solidFill>
                  <a:schemeClr val="tx1"/>
                </a:solidFill>
                <a:effectLst/>
                <a:latin typeface="+mn-lt"/>
                <a:ea typeface="+mn-ea"/>
                <a:cs typeface="+mn-cs"/>
              </a:rPr>
              <a:t>Ther</a:t>
            </a:r>
            <a:r>
              <a:rPr lang="en-GB" sz="1200" i="1" kern="1200" dirty="0" smtClean="0">
                <a:solidFill>
                  <a:schemeClr val="tx1"/>
                </a:solidFill>
                <a:effectLst/>
                <a:latin typeface="+mn-lt"/>
                <a:ea typeface="+mn-ea"/>
                <a:cs typeface="+mn-cs"/>
              </a:rPr>
              <a:t> Med</a:t>
            </a:r>
            <a:r>
              <a:rPr lang="en-GB" sz="1200" kern="1200" dirty="0" smtClean="0">
                <a:solidFill>
                  <a:schemeClr val="tx1"/>
                </a:solidFill>
                <a:effectLst/>
                <a:latin typeface="+mn-lt"/>
                <a:ea typeface="+mn-ea"/>
                <a:cs typeface="+mn-cs"/>
              </a:rPr>
              <a:t>. 1999;7(4):225–230.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err="1" smtClean="0">
                <a:solidFill>
                  <a:schemeClr val="tx1"/>
                </a:solidFill>
                <a:effectLst/>
                <a:latin typeface="+mn-lt"/>
                <a:ea typeface="+mn-ea"/>
                <a:cs typeface="+mn-cs"/>
              </a:rPr>
              <a:t>Porozov</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Cahalon</a:t>
            </a:r>
            <a:r>
              <a:rPr lang="en-GB" sz="1200" kern="1200" dirty="0" smtClean="0">
                <a:solidFill>
                  <a:schemeClr val="tx1"/>
                </a:solidFill>
                <a:effectLst/>
                <a:latin typeface="+mn-lt"/>
                <a:ea typeface="+mn-ea"/>
                <a:cs typeface="+mn-cs"/>
              </a:rPr>
              <a:t> L, Weiser M, </a:t>
            </a:r>
            <a:r>
              <a:rPr lang="en-GB" sz="1200" kern="1200" dirty="0" err="1" smtClean="0">
                <a:solidFill>
                  <a:schemeClr val="tx1"/>
                </a:solidFill>
                <a:effectLst/>
                <a:latin typeface="+mn-lt"/>
                <a:ea typeface="+mn-ea"/>
                <a:cs typeface="+mn-cs"/>
              </a:rPr>
              <a:t>Branski</a:t>
            </a:r>
            <a:r>
              <a:rPr lang="en-GB" sz="1200" kern="1200" dirty="0" smtClean="0">
                <a:solidFill>
                  <a:schemeClr val="tx1"/>
                </a:solidFill>
                <a:effectLst/>
                <a:latin typeface="+mn-lt"/>
                <a:ea typeface="+mn-ea"/>
                <a:cs typeface="+mn-cs"/>
              </a:rPr>
              <a:t> D, </a:t>
            </a:r>
            <a:r>
              <a:rPr lang="en-GB" sz="1200" kern="1200" dirty="0" err="1" smtClean="0">
                <a:solidFill>
                  <a:schemeClr val="tx1"/>
                </a:solidFill>
                <a:effectLst/>
                <a:latin typeface="+mn-lt"/>
                <a:ea typeface="+mn-ea"/>
                <a:cs typeface="+mn-cs"/>
              </a:rPr>
              <a:t>Lider</a:t>
            </a:r>
            <a:r>
              <a:rPr lang="en-GB" sz="1200" kern="1200" dirty="0" smtClean="0">
                <a:solidFill>
                  <a:schemeClr val="tx1"/>
                </a:solidFill>
                <a:effectLst/>
                <a:latin typeface="+mn-lt"/>
                <a:ea typeface="+mn-ea"/>
                <a:cs typeface="+mn-cs"/>
              </a:rPr>
              <a:t> O, </a:t>
            </a:r>
            <a:r>
              <a:rPr lang="en-GB" sz="1200" kern="1200" dirty="0" err="1" smtClean="0">
                <a:solidFill>
                  <a:schemeClr val="tx1"/>
                </a:solidFill>
                <a:effectLst/>
                <a:latin typeface="+mn-lt"/>
                <a:ea typeface="+mn-ea"/>
                <a:cs typeface="+mn-cs"/>
              </a:rPr>
              <a:t>Oberbaum</a:t>
            </a:r>
            <a:r>
              <a:rPr lang="en-GB" sz="1200" kern="1200" dirty="0" smtClean="0">
                <a:solidFill>
                  <a:schemeClr val="tx1"/>
                </a:solidFill>
                <a:effectLst/>
                <a:latin typeface="+mn-lt"/>
                <a:ea typeface="+mn-ea"/>
                <a:cs typeface="+mn-cs"/>
              </a:rPr>
              <a:t> M. Inhibition of IL-1β and TNF-α secretion from resting and activated human </a:t>
            </a:r>
            <a:r>
              <a:rPr lang="en-GB" sz="1200" kern="1200" dirty="0" err="1" smtClean="0">
                <a:solidFill>
                  <a:schemeClr val="tx1"/>
                </a:solidFill>
                <a:effectLst/>
                <a:latin typeface="+mn-lt"/>
                <a:ea typeface="+mn-ea"/>
                <a:cs typeface="+mn-cs"/>
              </a:rPr>
              <a:t>immunocytes</a:t>
            </a:r>
            <a:r>
              <a:rPr lang="en-GB" sz="1200" kern="1200" dirty="0" smtClean="0">
                <a:solidFill>
                  <a:schemeClr val="tx1"/>
                </a:solidFill>
                <a:effectLst/>
                <a:latin typeface="+mn-lt"/>
                <a:ea typeface="+mn-ea"/>
                <a:cs typeface="+mn-cs"/>
              </a:rPr>
              <a:t> by the homeopathic medication Traumeel® S. </a:t>
            </a:r>
            <a:r>
              <a:rPr lang="en-GB" sz="1200" i="1" kern="1200" dirty="0" err="1" smtClean="0">
                <a:solidFill>
                  <a:schemeClr val="tx1"/>
                </a:solidFill>
                <a:effectLst/>
                <a:latin typeface="+mn-lt"/>
                <a:ea typeface="+mn-ea"/>
                <a:cs typeface="+mn-cs"/>
              </a:rPr>
              <a:t>Clin</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Dev</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Immunol</a:t>
            </a:r>
            <a:r>
              <a:rPr lang="en-GB" sz="1200" kern="1200" dirty="0" smtClean="0">
                <a:solidFill>
                  <a:schemeClr val="tx1"/>
                </a:solidFill>
                <a:effectLst/>
                <a:latin typeface="+mn-lt"/>
                <a:ea typeface="+mn-ea"/>
                <a:cs typeface="+mn-cs"/>
              </a:rPr>
              <a:t>. 2004;11(2):143–149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err="1" smtClean="0">
                <a:solidFill>
                  <a:schemeClr val="tx1"/>
                </a:solidFill>
                <a:effectLst/>
                <a:latin typeface="+mn-lt"/>
                <a:ea typeface="+mn-ea"/>
                <a:cs typeface="+mn-cs"/>
              </a:rPr>
              <a:t>Conforti</a:t>
            </a:r>
            <a:r>
              <a:rPr lang="en-GB" sz="1200" kern="1200" dirty="0" smtClean="0">
                <a:solidFill>
                  <a:schemeClr val="tx1"/>
                </a:solidFill>
                <a:effectLst/>
                <a:latin typeface="+mn-lt"/>
                <a:ea typeface="+mn-ea"/>
                <a:cs typeface="+mn-cs"/>
              </a:rPr>
              <a:t> A, </a:t>
            </a:r>
            <a:r>
              <a:rPr lang="en-GB" sz="1200" kern="1200" dirty="0" err="1" smtClean="0">
                <a:solidFill>
                  <a:schemeClr val="tx1"/>
                </a:solidFill>
                <a:effectLst/>
                <a:latin typeface="+mn-lt"/>
                <a:ea typeface="+mn-ea"/>
                <a:cs typeface="+mn-cs"/>
              </a:rPr>
              <a:t>Bertani</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Metelmann</a:t>
            </a:r>
            <a:r>
              <a:rPr lang="en-GB" sz="1200" kern="1200" dirty="0" smtClean="0">
                <a:solidFill>
                  <a:schemeClr val="tx1"/>
                </a:solidFill>
                <a:effectLst/>
                <a:latin typeface="+mn-lt"/>
                <a:ea typeface="+mn-ea"/>
                <a:cs typeface="+mn-cs"/>
              </a:rPr>
              <a:t> H, </a:t>
            </a:r>
            <a:r>
              <a:rPr lang="en-GB" sz="1200" kern="1200" dirty="0" err="1" smtClean="0">
                <a:solidFill>
                  <a:schemeClr val="tx1"/>
                </a:solidFill>
                <a:effectLst/>
                <a:latin typeface="+mn-lt"/>
                <a:ea typeface="+mn-ea"/>
                <a:cs typeface="+mn-cs"/>
              </a:rPr>
              <a:t>Chirumbolo</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Lussignoli</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Bellavite</a:t>
            </a:r>
            <a:r>
              <a:rPr lang="en-GB" sz="1200" kern="1200" dirty="0" smtClean="0">
                <a:solidFill>
                  <a:schemeClr val="tx1"/>
                </a:solidFill>
                <a:effectLst/>
                <a:latin typeface="+mn-lt"/>
                <a:ea typeface="+mn-ea"/>
                <a:cs typeface="+mn-cs"/>
              </a:rPr>
              <a:t> P. Experimental studies on the anti-inflammatory activity of a homeopathic preparation. </a:t>
            </a:r>
            <a:r>
              <a:rPr lang="en-GB" sz="1200" i="1" kern="1200" dirty="0" smtClean="0">
                <a:solidFill>
                  <a:schemeClr val="tx1"/>
                </a:solidFill>
                <a:effectLst/>
                <a:latin typeface="+mn-lt"/>
                <a:ea typeface="+mn-ea"/>
                <a:cs typeface="+mn-cs"/>
              </a:rPr>
              <a:t>Biomed </a:t>
            </a:r>
            <a:r>
              <a:rPr lang="en-GB" sz="1200" i="1" kern="1200" dirty="0" err="1" smtClean="0">
                <a:solidFill>
                  <a:schemeClr val="tx1"/>
                </a:solidFill>
                <a:effectLst/>
                <a:latin typeface="+mn-lt"/>
                <a:ea typeface="+mn-ea"/>
                <a:cs typeface="+mn-cs"/>
              </a:rPr>
              <a:t>Ther</a:t>
            </a:r>
            <a:r>
              <a:rPr lang="en-GB" sz="1200" kern="1200" dirty="0" smtClean="0">
                <a:solidFill>
                  <a:schemeClr val="tx1"/>
                </a:solidFill>
                <a:effectLst/>
                <a:latin typeface="+mn-lt"/>
                <a:ea typeface="+mn-ea"/>
                <a:cs typeface="+mn-cs"/>
              </a:rPr>
              <a:t>. 1997;XV(1):28–31.</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err="1" smtClean="0">
                <a:solidFill>
                  <a:schemeClr val="tx1"/>
                </a:solidFill>
                <a:effectLst/>
                <a:latin typeface="+mn-lt"/>
                <a:ea typeface="+mn-ea"/>
                <a:cs typeface="+mn-cs"/>
              </a:rPr>
              <a:t>Birnesser</a:t>
            </a:r>
            <a:r>
              <a:rPr lang="en-GB" sz="1200" kern="1200" dirty="0" smtClean="0">
                <a:solidFill>
                  <a:schemeClr val="tx1"/>
                </a:solidFill>
                <a:effectLst/>
                <a:latin typeface="+mn-lt"/>
                <a:ea typeface="+mn-ea"/>
                <a:cs typeface="+mn-cs"/>
              </a:rPr>
              <a:t> H, </a:t>
            </a:r>
            <a:r>
              <a:rPr lang="en-GB" sz="1200" kern="1200" dirty="0" err="1" smtClean="0">
                <a:solidFill>
                  <a:schemeClr val="tx1"/>
                </a:solidFill>
                <a:effectLst/>
                <a:latin typeface="+mn-lt"/>
                <a:ea typeface="+mn-ea"/>
                <a:cs typeface="+mn-cs"/>
              </a:rPr>
              <a:t>Oberbaum</a:t>
            </a:r>
            <a:r>
              <a:rPr lang="en-GB" sz="1200" kern="1200" dirty="0" smtClean="0">
                <a:solidFill>
                  <a:schemeClr val="tx1"/>
                </a:solidFill>
                <a:effectLst/>
                <a:latin typeface="+mn-lt"/>
                <a:ea typeface="+mn-ea"/>
                <a:cs typeface="+mn-cs"/>
              </a:rPr>
              <a:t> M, Klein P, Weiser M. The homeopathic preparation Traumeel® S compared with NSAIDs for symptomatic treatment of </a:t>
            </a:r>
            <a:r>
              <a:rPr lang="en-GB" sz="1200" kern="1200" dirty="0" err="1" smtClean="0">
                <a:solidFill>
                  <a:schemeClr val="tx1"/>
                </a:solidFill>
                <a:effectLst/>
                <a:latin typeface="+mn-lt"/>
                <a:ea typeface="+mn-ea"/>
                <a:cs typeface="+mn-cs"/>
              </a:rPr>
              <a:t>epicondylitis.</a:t>
            </a:r>
            <a:r>
              <a:rPr lang="en-GB" sz="1200" i="1" kern="1200" dirty="0" err="1" smtClean="0">
                <a:solidFill>
                  <a:schemeClr val="tx1"/>
                </a:solidFill>
                <a:effectLst/>
                <a:latin typeface="+mn-lt"/>
                <a:ea typeface="+mn-ea"/>
                <a:cs typeface="+mn-cs"/>
              </a:rPr>
              <a:t>J</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Musculosekeletal</a:t>
            </a:r>
            <a:r>
              <a:rPr lang="en-GB" sz="1200" i="1" kern="1200" dirty="0" smtClean="0">
                <a:solidFill>
                  <a:schemeClr val="tx1"/>
                </a:solidFill>
                <a:effectLst/>
                <a:latin typeface="+mn-lt"/>
                <a:ea typeface="+mn-ea"/>
                <a:cs typeface="+mn-cs"/>
              </a:rPr>
              <a:t> Research</a:t>
            </a:r>
            <a:r>
              <a:rPr lang="en-GB" sz="1200" kern="1200" dirty="0" smtClean="0">
                <a:solidFill>
                  <a:schemeClr val="tx1"/>
                </a:solidFill>
                <a:effectLst/>
                <a:latin typeface="+mn-lt"/>
                <a:ea typeface="+mn-ea"/>
                <a:cs typeface="+mn-cs"/>
              </a:rPr>
              <a:t>. 2004;8(2–3):119–128.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smtClean="0">
                <a:solidFill>
                  <a:schemeClr val="tx1"/>
                </a:solidFill>
                <a:effectLst/>
                <a:latin typeface="+mn-lt"/>
                <a:ea typeface="+mn-ea"/>
                <a:cs typeface="+mn-cs"/>
              </a:rPr>
              <a:t>Schneider C, et al. The role of a homeopathic preparation compared with conventional therapy in the treatment of injuries: an observational study. </a:t>
            </a:r>
            <a:r>
              <a:rPr lang="en-GB" sz="1200" i="1" kern="1200" dirty="0" smtClean="0">
                <a:solidFill>
                  <a:schemeClr val="tx1"/>
                </a:solidFill>
                <a:effectLst/>
                <a:latin typeface="+mn-lt"/>
                <a:ea typeface="+mn-ea"/>
                <a:cs typeface="+mn-cs"/>
              </a:rPr>
              <a:t>Complement </a:t>
            </a:r>
            <a:r>
              <a:rPr lang="en-GB" sz="1200" i="1" kern="1200" dirty="0" err="1" smtClean="0">
                <a:solidFill>
                  <a:schemeClr val="tx1"/>
                </a:solidFill>
                <a:effectLst/>
                <a:latin typeface="+mn-lt"/>
                <a:ea typeface="+mn-ea"/>
                <a:cs typeface="+mn-cs"/>
              </a:rPr>
              <a:t>Ther</a:t>
            </a:r>
            <a:r>
              <a:rPr lang="en-GB" sz="1200" i="1" kern="1200" dirty="0" smtClean="0">
                <a:solidFill>
                  <a:schemeClr val="tx1"/>
                </a:solidFill>
                <a:effectLst/>
                <a:latin typeface="+mn-lt"/>
                <a:ea typeface="+mn-ea"/>
                <a:cs typeface="+mn-cs"/>
              </a:rPr>
              <a:t> Med</a:t>
            </a:r>
            <a:r>
              <a:rPr lang="en-GB" sz="1200" kern="1200" dirty="0" smtClean="0">
                <a:solidFill>
                  <a:schemeClr val="tx1"/>
                </a:solidFill>
                <a:effectLst/>
                <a:latin typeface="+mn-lt"/>
                <a:ea typeface="+mn-ea"/>
                <a:cs typeface="+mn-cs"/>
              </a:rPr>
              <a:t>. 2008;16:22–27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solidFill>
                <a:srgbClr val="00B050"/>
              </a:solidFill>
            </a:endParaRPr>
          </a:p>
          <a:p>
            <a:endParaRPr lang="de-DE" dirty="0" smtClean="0">
              <a:latin typeface="Verdana" pitchFamily="34" charset="0"/>
              <a:cs typeface="Arial" pitchFamily="34" charset="0"/>
            </a:endParaRPr>
          </a:p>
          <a:p>
            <a:endParaRPr lang="de-DE" dirty="0" smtClean="0">
              <a:latin typeface="Verdana" pitchFamily="34" charset="0"/>
              <a:cs typeface="Arial" pitchFamily="34" charset="0"/>
            </a:endParaRPr>
          </a:p>
          <a:p>
            <a:endParaRPr lang="de-DE" dirty="0" smtClean="0">
              <a:latin typeface="Verdana" pitchFamily="34" charset="0"/>
              <a:cs typeface="Arial" pitchFamily="34" charset="0"/>
            </a:endParaRPr>
          </a:p>
          <a:p>
            <a:endParaRPr lang="en-GB" b="1" dirty="0" smtClean="0"/>
          </a:p>
          <a:p>
            <a:pPr>
              <a:spcBef>
                <a:spcPct val="0"/>
              </a:spcBef>
            </a:pPr>
            <a:endParaRPr lang="en-GB" dirty="0" smtClean="0"/>
          </a:p>
          <a:p>
            <a:endParaRPr lang="de-DE" dirty="0" smtClean="0">
              <a:latin typeface="Verdana" pitchFamily="34" charset="0"/>
              <a:cs typeface="Arial" pitchFamily="34" charset="0"/>
            </a:endParaRPr>
          </a:p>
        </p:txBody>
      </p:sp>
      <p:sp>
        <p:nvSpPr>
          <p:cNvPr id="181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ＭＳ Ｐゴシック" pitchFamily="34" charset="-128"/>
              </a:defRPr>
            </a:lvl1pPr>
            <a:lvl2pPr marL="785001" indent="-301923" eaLnBrk="0" hangingPunct="0">
              <a:defRPr>
                <a:solidFill>
                  <a:schemeClr val="tx1"/>
                </a:solidFill>
                <a:latin typeface="Verdana" pitchFamily="34" charset="0"/>
                <a:ea typeface="ＭＳ Ｐゴシック" pitchFamily="34" charset="-128"/>
              </a:defRPr>
            </a:lvl2pPr>
            <a:lvl3pPr marL="1207694" indent="-241539" eaLnBrk="0" hangingPunct="0">
              <a:defRPr>
                <a:solidFill>
                  <a:schemeClr val="tx1"/>
                </a:solidFill>
                <a:latin typeface="Verdana" pitchFamily="34" charset="0"/>
                <a:ea typeface="ＭＳ Ｐゴシック" pitchFamily="34" charset="-128"/>
              </a:defRPr>
            </a:lvl3pPr>
            <a:lvl4pPr marL="1690771" indent="-241539" eaLnBrk="0" hangingPunct="0">
              <a:defRPr>
                <a:solidFill>
                  <a:schemeClr val="tx1"/>
                </a:solidFill>
                <a:latin typeface="Verdana" pitchFamily="34" charset="0"/>
                <a:ea typeface="ＭＳ Ｐゴシック" pitchFamily="34" charset="-128"/>
              </a:defRPr>
            </a:lvl4pPr>
            <a:lvl5pPr marL="2173849" indent="-241539" eaLnBrk="0" hangingPunct="0">
              <a:defRPr>
                <a:solidFill>
                  <a:schemeClr val="tx1"/>
                </a:solidFill>
                <a:latin typeface="Verdana" pitchFamily="34" charset="0"/>
                <a:ea typeface="ＭＳ Ｐゴシック" pitchFamily="34" charset="-128"/>
              </a:defRPr>
            </a:lvl5pPr>
            <a:lvl6pPr marL="2656926" indent="-241539" eaLnBrk="0" fontAlgn="base" hangingPunct="0">
              <a:spcBef>
                <a:spcPct val="0"/>
              </a:spcBef>
              <a:spcAft>
                <a:spcPct val="0"/>
              </a:spcAft>
              <a:defRPr>
                <a:solidFill>
                  <a:schemeClr val="tx1"/>
                </a:solidFill>
                <a:latin typeface="Verdana" pitchFamily="34" charset="0"/>
                <a:ea typeface="ＭＳ Ｐゴシック" pitchFamily="34" charset="-128"/>
              </a:defRPr>
            </a:lvl6pPr>
            <a:lvl7pPr marL="3140004" indent="-241539"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623081" indent="-241539" eaLnBrk="0" fontAlgn="base" hangingPunct="0">
              <a:spcBef>
                <a:spcPct val="0"/>
              </a:spcBef>
              <a:spcAft>
                <a:spcPct val="0"/>
              </a:spcAft>
              <a:defRPr>
                <a:solidFill>
                  <a:schemeClr val="tx1"/>
                </a:solidFill>
                <a:latin typeface="Verdana" pitchFamily="34" charset="0"/>
                <a:ea typeface="ＭＳ Ｐゴシック" pitchFamily="34" charset="-128"/>
              </a:defRPr>
            </a:lvl8pPr>
            <a:lvl9pPr marL="4106159" indent="-241539"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pPr eaLnBrk="1" hangingPunct="1"/>
            <a:fld id="{ED0CD29E-4892-4C7A-B99A-8F8077421733}" type="slidenum">
              <a:rPr lang="de-DE" smtClean="0">
                <a:solidFill>
                  <a:srgbClr val="000000"/>
                </a:solidFill>
              </a:rPr>
              <a:pPr eaLnBrk="1" hangingPunct="1"/>
              <a:t>36</a:t>
            </a:fld>
            <a:endParaRPr lang="de-DE" smtClean="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latin typeface="Verdana" pitchFamily="34" charset="0"/>
                <a:cs typeface="Arial" pitchFamily="34" charset="0"/>
              </a:rPr>
              <a:t>References</a:t>
            </a:r>
          </a:p>
          <a:p>
            <a:r>
              <a:rPr lang="en-GB" dirty="0" smtClean="0">
                <a:latin typeface="Verdana" pitchFamily="34" charset="0"/>
                <a:cs typeface="Arial" pitchFamily="34" charset="0"/>
              </a:rPr>
              <a:t>1.</a:t>
            </a:r>
            <a:r>
              <a:rPr lang="en-GB" sz="1200" b="0" i="0" u="none" strike="noStrike" kern="1200" baseline="0" dirty="0" smtClean="0">
                <a:solidFill>
                  <a:schemeClr val="tx1"/>
                </a:solidFill>
                <a:latin typeface="+mn-lt"/>
                <a:ea typeface="+mn-ea"/>
                <a:cs typeface="+mn-cs"/>
              </a:rPr>
              <a:t>Arora S, Harris T, Scherer C. </a:t>
            </a:r>
            <a:r>
              <a:rPr lang="en-GB" sz="1200" b="0" i="1" u="none" strike="noStrike" kern="1200" baseline="0" dirty="0" smtClean="0">
                <a:solidFill>
                  <a:schemeClr val="tx1"/>
                </a:solidFill>
                <a:latin typeface="+mn-lt"/>
                <a:ea typeface="+mn-ea"/>
                <a:cs typeface="+mn-cs"/>
              </a:rPr>
              <a:t>Biomed </a:t>
            </a:r>
            <a:r>
              <a:rPr lang="en-GB" sz="1200" b="0" i="1" u="none" strike="noStrike" kern="1200" baseline="0" dirty="0" err="1" smtClean="0">
                <a:solidFill>
                  <a:schemeClr val="tx1"/>
                </a:solidFill>
                <a:latin typeface="+mn-lt"/>
                <a:ea typeface="+mn-ea"/>
                <a:cs typeface="+mn-cs"/>
              </a:rPr>
              <a:t>Ther</a:t>
            </a:r>
            <a:r>
              <a:rPr lang="en-GB" sz="1200" b="0" i="0" u="none" strike="noStrike" kern="1200" baseline="0" dirty="0" smtClean="0">
                <a:solidFill>
                  <a:schemeClr val="tx1"/>
                </a:solidFill>
                <a:latin typeface="+mn-lt"/>
                <a:ea typeface="+mn-ea"/>
                <a:cs typeface="+mn-cs"/>
              </a:rPr>
              <a:t>. 2000;XVIII(2):222–225. </a:t>
            </a:r>
            <a:r>
              <a:rPr lang="en-GB" i="1" dirty="0" smtClean="0">
                <a:latin typeface="Verdana" pitchFamily="34" charset="0"/>
                <a:cs typeface="Arial" pitchFamily="34" charset="0"/>
              </a:rPr>
              <a:t>Biomed </a:t>
            </a:r>
            <a:r>
              <a:rPr lang="en-GB" i="1" dirty="0" err="1" smtClean="0">
                <a:latin typeface="Verdana" pitchFamily="34" charset="0"/>
                <a:cs typeface="Arial" pitchFamily="34" charset="0"/>
              </a:rPr>
              <a:t>Ther</a:t>
            </a:r>
            <a:r>
              <a:rPr lang="en-GB" dirty="0" smtClean="0">
                <a:latin typeface="Verdana" pitchFamily="34" charset="0"/>
                <a:cs typeface="Arial" pitchFamily="34" charset="0"/>
              </a:rPr>
              <a:t>. 2000;XVIII(2):222–225. </a:t>
            </a:r>
            <a:r>
              <a:rPr lang="en-US" dirty="0" smtClean="0">
                <a:latin typeface="Verdana" pitchFamily="34" charset="0"/>
                <a:cs typeface="Arial" pitchFamily="34" charset="0"/>
              </a:rPr>
              <a: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Verdana" pitchFamily="34" charset="0"/>
                <a:cs typeface="Arial" pitchFamily="34" charset="0"/>
              </a:rPr>
              <a:t>2. </a:t>
            </a:r>
            <a:r>
              <a:rPr lang="en-GB" sz="1200" kern="1200" dirty="0" smtClean="0">
                <a:solidFill>
                  <a:schemeClr val="tx1"/>
                </a:solidFill>
                <a:effectLst/>
                <a:latin typeface="+mn-lt"/>
                <a:ea typeface="+mn-ea"/>
                <a:cs typeface="+mn-cs"/>
              </a:rPr>
              <a:t>Schneider C, Klein P, </a:t>
            </a:r>
            <a:r>
              <a:rPr lang="en-GB" sz="1200" kern="1200" dirty="0" err="1" smtClean="0">
                <a:solidFill>
                  <a:schemeClr val="tx1"/>
                </a:solidFill>
                <a:effectLst/>
                <a:latin typeface="+mn-lt"/>
                <a:ea typeface="+mn-ea"/>
                <a:cs typeface="+mn-cs"/>
              </a:rPr>
              <a:t>Stolt</a:t>
            </a:r>
            <a:r>
              <a:rPr lang="en-GB" sz="1200" kern="1200" dirty="0" smtClean="0">
                <a:solidFill>
                  <a:schemeClr val="tx1"/>
                </a:solidFill>
                <a:effectLst/>
                <a:latin typeface="+mn-lt"/>
                <a:ea typeface="+mn-ea"/>
                <a:cs typeface="+mn-cs"/>
              </a:rPr>
              <a:t> P, </a:t>
            </a:r>
            <a:r>
              <a:rPr lang="en-GB" sz="1200" kern="1200" dirty="0" err="1" smtClean="0">
                <a:solidFill>
                  <a:schemeClr val="tx1"/>
                </a:solidFill>
                <a:effectLst/>
                <a:latin typeface="+mn-lt"/>
                <a:ea typeface="+mn-ea"/>
                <a:cs typeface="+mn-cs"/>
              </a:rPr>
              <a:t>Oberbaum</a:t>
            </a:r>
            <a:r>
              <a:rPr lang="en-GB" sz="1200" kern="1200" dirty="0" smtClean="0">
                <a:solidFill>
                  <a:schemeClr val="tx1"/>
                </a:solidFill>
                <a:effectLst/>
                <a:latin typeface="+mn-lt"/>
                <a:ea typeface="+mn-ea"/>
                <a:cs typeface="+mn-cs"/>
              </a:rPr>
              <a:t> M. Explore. 2005;1:446–452</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smtClean="0">
                <a:latin typeface="Verdana" pitchFamily="34" charset="0"/>
                <a:cs typeface="Arial" pitchFamily="34" charset="0"/>
              </a:rPr>
              <a:t>3. </a:t>
            </a:r>
            <a:r>
              <a:rPr lang="en-GB" sz="1200" kern="1200" dirty="0" err="1" smtClean="0">
                <a:solidFill>
                  <a:schemeClr val="tx1"/>
                </a:solidFill>
                <a:effectLst/>
                <a:latin typeface="+mn-lt"/>
                <a:ea typeface="+mn-ea"/>
                <a:cs typeface="+mn-cs"/>
              </a:rPr>
              <a:t>Böhmer</a:t>
            </a:r>
            <a:r>
              <a:rPr lang="en-GB" sz="1200" kern="1200" dirty="0" smtClean="0">
                <a:solidFill>
                  <a:schemeClr val="tx1"/>
                </a:solidFill>
                <a:effectLst/>
                <a:latin typeface="+mn-lt"/>
                <a:ea typeface="+mn-ea"/>
                <a:cs typeface="+mn-cs"/>
              </a:rPr>
              <a:t> D, </a:t>
            </a:r>
            <a:r>
              <a:rPr lang="en-GB" sz="1200" kern="1200" dirty="0" err="1" smtClean="0">
                <a:solidFill>
                  <a:schemeClr val="tx1"/>
                </a:solidFill>
                <a:effectLst/>
                <a:latin typeface="+mn-lt"/>
                <a:ea typeface="+mn-ea"/>
                <a:cs typeface="+mn-cs"/>
              </a:rPr>
              <a:t>Ambrus</a:t>
            </a:r>
            <a:r>
              <a:rPr lang="en-GB" sz="1200" kern="1200" dirty="0" smtClean="0">
                <a:solidFill>
                  <a:schemeClr val="tx1"/>
                </a:solidFill>
                <a:effectLst/>
                <a:latin typeface="+mn-lt"/>
                <a:ea typeface="+mn-ea"/>
                <a:cs typeface="+mn-cs"/>
              </a:rPr>
              <a:t> P. </a:t>
            </a:r>
            <a:r>
              <a:rPr lang="en-GB" sz="1200" kern="1200" dirty="0" err="1" smtClean="0">
                <a:solidFill>
                  <a:schemeClr val="tx1"/>
                </a:solidFill>
                <a:effectLst/>
                <a:latin typeface="+mn-lt"/>
                <a:ea typeface="+mn-ea"/>
                <a:cs typeface="+mn-cs"/>
              </a:rPr>
              <a:t>Biol</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Ther</a:t>
            </a:r>
            <a:r>
              <a:rPr lang="en-GB" sz="1200" kern="1200" dirty="0" smtClean="0">
                <a:solidFill>
                  <a:schemeClr val="tx1"/>
                </a:solidFill>
                <a:effectLst/>
                <a:latin typeface="+mn-lt"/>
                <a:ea typeface="+mn-ea"/>
                <a:cs typeface="+mn-cs"/>
              </a:rPr>
              <a:t>. 1992;10:290–300.</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smtClean="0">
                <a:latin typeface="Verdana" pitchFamily="34" charset="0"/>
                <a:cs typeface="Arial" pitchFamily="34" charset="0"/>
              </a:rPr>
              <a:t>4. </a:t>
            </a:r>
            <a:r>
              <a:rPr lang="en-GB" dirty="0" err="1" smtClean="0">
                <a:latin typeface="Verdana" pitchFamily="34" charset="0"/>
                <a:cs typeface="Arial" pitchFamily="34" charset="0"/>
              </a:rPr>
              <a:t>T</a:t>
            </a:r>
            <a:r>
              <a:rPr lang="en-GB" sz="1200" kern="1200" dirty="0" err="1" smtClean="0">
                <a:solidFill>
                  <a:schemeClr val="tx1"/>
                </a:solidFill>
                <a:effectLst/>
                <a:latin typeface="+mn-lt"/>
                <a:ea typeface="+mn-ea"/>
                <a:cs typeface="+mn-cs"/>
              </a:rPr>
              <a:t>hiel</a:t>
            </a:r>
            <a:r>
              <a:rPr lang="en-GB" sz="1200" kern="1200" dirty="0" smtClean="0">
                <a:solidFill>
                  <a:schemeClr val="tx1"/>
                </a:solidFill>
                <a:effectLst/>
                <a:latin typeface="+mn-lt"/>
                <a:ea typeface="+mn-ea"/>
                <a:cs typeface="+mn-cs"/>
              </a:rPr>
              <a:t> W, </a:t>
            </a:r>
            <a:r>
              <a:rPr lang="en-GB" sz="1200" kern="1200" dirty="0" err="1" smtClean="0">
                <a:solidFill>
                  <a:schemeClr val="tx1"/>
                </a:solidFill>
                <a:effectLst/>
                <a:latin typeface="+mn-lt"/>
                <a:ea typeface="+mn-ea"/>
                <a:cs typeface="+mn-cs"/>
              </a:rPr>
              <a:t>Borho</a:t>
            </a:r>
            <a:r>
              <a:rPr lang="en-GB" sz="1200" kern="1200" dirty="0" smtClean="0">
                <a:solidFill>
                  <a:schemeClr val="tx1"/>
                </a:solidFill>
                <a:effectLst/>
                <a:latin typeface="+mn-lt"/>
                <a:ea typeface="+mn-ea"/>
                <a:cs typeface="+mn-cs"/>
              </a:rPr>
              <a:t> B. </a:t>
            </a:r>
            <a:r>
              <a:rPr lang="en-GB" sz="1200" i="1" kern="1200" dirty="0" err="1" smtClean="0">
                <a:solidFill>
                  <a:schemeClr val="tx1"/>
                </a:solidFill>
                <a:effectLst/>
                <a:latin typeface="+mn-lt"/>
                <a:ea typeface="+mn-ea"/>
                <a:cs typeface="+mn-cs"/>
              </a:rPr>
              <a:t>Orthopädische</a:t>
            </a:r>
            <a:r>
              <a:rPr lang="en-GB" sz="1200" i="1" kern="1200" dirty="0" smtClean="0">
                <a:solidFill>
                  <a:schemeClr val="tx1"/>
                </a:solidFill>
                <a:effectLst/>
                <a:latin typeface="+mn-lt"/>
                <a:ea typeface="+mn-ea"/>
                <a:cs typeface="+mn-cs"/>
              </a:rPr>
              <a:t> Praxis</a:t>
            </a:r>
            <a:r>
              <a:rPr lang="en-GB" sz="1200" kern="1200" dirty="0" smtClean="0">
                <a:solidFill>
                  <a:schemeClr val="tx1"/>
                </a:solidFill>
                <a:effectLst/>
                <a:latin typeface="+mn-lt"/>
                <a:ea typeface="+mn-ea"/>
                <a:cs typeface="+mn-cs"/>
              </a:rPr>
              <a:t>. 1991;11:721–725. English translation available in </a:t>
            </a:r>
            <a:r>
              <a:rPr lang="en-GB" sz="1200" i="1" kern="1200" dirty="0" err="1" smtClean="0">
                <a:solidFill>
                  <a:schemeClr val="tx1"/>
                </a:solidFill>
                <a:effectLst/>
                <a:latin typeface="+mn-lt"/>
                <a:ea typeface="+mn-ea"/>
                <a:cs typeface="+mn-cs"/>
              </a:rPr>
              <a:t>Biol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Ther</a:t>
            </a:r>
            <a:r>
              <a:rPr lang="en-GB" sz="1200" kern="1200" dirty="0" smtClean="0">
                <a:solidFill>
                  <a:schemeClr val="tx1"/>
                </a:solidFill>
                <a:effectLst/>
                <a:latin typeface="+mn-lt"/>
                <a:ea typeface="+mn-ea"/>
                <a:cs typeface="+mn-cs"/>
              </a:rPr>
              <a:t> </a:t>
            </a:r>
          </a:p>
          <a:p>
            <a:r>
              <a:rPr lang="en-GB" dirty="0" smtClean="0">
                <a:latin typeface="Verdana" pitchFamily="34" charset="0"/>
                <a:cs typeface="Arial" pitchFamily="34" charset="0"/>
              </a:rPr>
              <a:t>5. </a:t>
            </a:r>
            <a:r>
              <a:rPr lang="en-GB" sz="1200" b="0" i="0" u="none" strike="noStrike" kern="1200" baseline="0" dirty="0" err="1" smtClean="0">
                <a:solidFill>
                  <a:schemeClr val="tx1"/>
                </a:solidFill>
                <a:latin typeface="+mn-lt"/>
                <a:ea typeface="+mn-ea"/>
                <a:cs typeface="+mn-cs"/>
              </a:rPr>
              <a:t>Birnesser</a:t>
            </a:r>
            <a:r>
              <a:rPr lang="en-GB" sz="1200" b="0" i="0" u="none" strike="noStrike" kern="1200" baseline="0" dirty="0" smtClean="0">
                <a:solidFill>
                  <a:schemeClr val="tx1"/>
                </a:solidFill>
                <a:latin typeface="+mn-lt"/>
                <a:ea typeface="+mn-ea"/>
                <a:cs typeface="+mn-cs"/>
              </a:rPr>
              <a:t> H, </a:t>
            </a:r>
            <a:r>
              <a:rPr lang="en-GB" sz="1200" b="0" i="0" u="none" strike="noStrike" kern="1200" baseline="0" dirty="0" err="1" smtClean="0">
                <a:solidFill>
                  <a:schemeClr val="tx1"/>
                </a:solidFill>
                <a:latin typeface="+mn-lt"/>
                <a:ea typeface="+mn-ea"/>
                <a:cs typeface="+mn-cs"/>
              </a:rPr>
              <a:t>Oberbaum</a:t>
            </a:r>
            <a:r>
              <a:rPr lang="en-GB" sz="1200" b="0" i="0" u="none" strike="noStrike" kern="1200" baseline="0" dirty="0" smtClean="0">
                <a:solidFill>
                  <a:schemeClr val="tx1"/>
                </a:solidFill>
                <a:latin typeface="+mn-lt"/>
                <a:ea typeface="+mn-ea"/>
                <a:cs typeface="+mn-cs"/>
              </a:rPr>
              <a:t> M, Klein P, Weiser M. </a:t>
            </a:r>
            <a:r>
              <a:rPr lang="en-GB" sz="1200" b="0" i="1" u="none" strike="noStrike" kern="1200" baseline="0" dirty="0" err="1" smtClean="0">
                <a:solidFill>
                  <a:schemeClr val="tx1"/>
                </a:solidFill>
                <a:latin typeface="+mn-lt"/>
                <a:ea typeface="+mn-ea"/>
                <a:cs typeface="+mn-cs"/>
              </a:rPr>
              <a:t>Musculosekeletal</a:t>
            </a:r>
            <a:r>
              <a:rPr lang="en-GB" sz="1200" b="0" i="1" u="none" strike="noStrike" kern="1200" baseline="0" dirty="0" smtClean="0">
                <a:solidFill>
                  <a:schemeClr val="tx1"/>
                </a:solidFill>
                <a:latin typeface="+mn-lt"/>
                <a:ea typeface="+mn-ea"/>
                <a:cs typeface="+mn-cs"/>
              </a:rPr>
              <a:t> Research</a:t>
            </a:r>
            <a:r>
              <a:rPr lang="en-GB" sz="1200" b="0" i="0" u="none" strike="noStrike" kern="1200" baseline="0" dirty="0" smtClean="0">
                <a:solidFill>
                  <a:schemeClr val="tx1"/>
                </a:solidFill>
                <a:latin typeface="+mn-lt"/>
                <a:ea typeface="+mn-ea"/>
                <a:cs typeface="+mn-cs"/>
              </a:rPr>
              <a:t>. 2004;8(2–3):119–128.</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smtClean="0">
                <a:latin typeface="Verdana" pitchFamily="34" charset="0"/>
                <a:cs typeface="Arial" pitchFamily="34" charset="0"/>
              </a:rPr>
              <a:t>6. </a:t>
            </a:r>
            <a:r>
              <a:rPr lang="en-GB" sz="1200" kern="1200" dirty="0" err="1" smtClean="0">
                <a:solidFill>
                  <a:schemeClr val="tx1"/>
                </a:solidFill>
                <a:effectLst/>
                <a:latin typeface="+mn-lt"/>
                <a:ea typeface="+mn-ea"/>
                <a:cs typeface="+mn-cs"/>
              </a:rPr>
              <a:t>Zenner</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Metelmann</a:t>
            </a:r>
            <a:r>
              <a:rPr lang="en-GB" sz="1200" kern="1200" dirty="0" smtClean="0">
                <a:solidFill>
                  <a:schemeClr val="tx1"/>
                </a:solidFill>
                <a:effectLst/>
                <a:latin typeface="+mn-lt"/>
                <a:ea typeface="+mn-ea"/>
                <a:cs typeface="+mn-cs"/>
              </a:rPr>
              <a:t> H. </a:t>
            </a:r>
            <a:r>
              <a:rPr lang="en-GB" sz="1200" i="1" kern="1200" dirty="0" err="1" smtClean="0">
                <a:solidFill>
                  <a:schemeClr val="tx1"/>
                </a:solidFill>
                <a:effectLst/>
                <a:latin typeface="+mn-lt"/>
                <a:ea typeface="+mn-ea"/>
                <a:cs typeface="+mn-cs"/>
              </a:rPr>
              <a:t>Biol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Ther</a:t>
            </a:r>
            <a:r>
              <a:rPr lang="en-GB" sz="1200" kern="1200" dirty="0" smtClean="0">
                <a:solidFill>
                  <a:schemeClr val="tx1"/>
                </a:solidFill>
                <a:effectLst/>
                <a:latin typeface="+mn-lt"/>
                <a:ea typeface="+mn-ea"/>
                <a:cs typeface="+mn-cs"/>
              </a:rPr>
              <a:t>. 1992;X(4):301–310.</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smtClean="0">
                <a:latin typeface="Verdana" pitchFamily="34" charset="0"/>
                <a:cs typeface="Arial" pitchFamily="34" charset="0"/>
              </a:rPr>
              <a:t>7. </a:t>
            </a:r>
            <a:r>
              <a:rPr lang="en-GB" sz="1200" kern="1200" dirty="0" err="1" smtClean="0">
                <a:solidFill>
                  <a:schemeClr val="tx1"/>
                </a:solidFill>
                <a:effectLst/>
                <a:latin typeface="+mn-lt"/>
                <a:ea typeface="+mn-ea"/>
                <a:cs typeface="+mn-cs"/>
              </a:rPr>
              <a:t>Zenner</a:t>
            </a:r>
            <a:r>
              <a:rPr lang="en-GB" sz="1200" kern="1200" dirty="0" smtClean="0">
                <a:solidFill>
                  <a:schemeClr val="tx1"/>
                </a:solidFill>
                <a:effectLst/>
                <a:latin typeface="+mn-lt"/>
                <a:ea typeface="+mn-ea"/>
                <a:cs typeface="+mn-cs"/>
              </a:rPr>
              <a:t> S, </a:t>
            </a:r>
            <a:r>
              <a:rPr lang="en-GB" sz="1200" kern="1200" dirty="0" err="1" smtClean="0">
                <a:solidFill>
                  <a:schemeClr val="tx1"/>
                </a:solidFill>
                <a:effectLst/>
                <a:latin typeface="+mn-lt"/>
                <a:ea typeface="+mn-ea"/>
                <a:cs typeface="+mn-cs"/>
              </a:rPr>
              <a:t>Metelmann</a:t>
            </a:r>
            <a:r>
              <a:rPr lang="en-GB" sz="1200" kern="1200" dirty="0" smtClean="0">
                <a:solidFill>
                  <a:schemeClr val="tx1"/>
                </a:solidFill>
                <a:effectLst/>
                <a:latin typeface="+mn-lt"/>
                <a:ea typeface="+mn-ea"/>
                <a:cs typeface="+mn-cs"/>
              </a:rPr>
              <a:t> H. </a:t>
            </a:r>
            <a:r>
              <a:rPr lang="en-GB" sz="1200" i="1" kern="1200" dirty="0" err="1" smtClean="0">
                <a:solidFill>
                  <a:schemeClr val="tx1"/>
                </a:solidFill>
                <a:effectLst/>
                <a:latin typeface="+mn-lt"/>
                <a:ea typeface="+mn-ea"/>
                <a:cs typeface="+mn-cs"/>
              </a:rPr>
              <a:t>Biol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Ther</a:t>
            </a:r>
            <a:r>
              <a:rPr lang="en-GB" sz="1200" kern="1200" dirty="0" smtClean="0">
                <a:solidFill>
                  <a:schemeClr val="tx1"/>
                </a:solidFill>
                <a:effectLst/>
                <a:latin typeface="+mn-lt"/>
                <a:ea typeface="+mn-ea"/>
                <a:cs typeface="+mn-cs"/>
              </a:rPr>
              <a:t>. 1994;XII(3):204–211.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smtClean="0">
                <a:latin typeface="Verdana" pitchFamily="34" charset="0"/>
                <a:cs typeface="Arial" pitchFamily="34" charset="0"/>
              </a:rPr>
              <a:t>8. </a:t>
            </a:r>
            <a:r>
              <a:rPr lang="en-GB" sz="1200" kern="1200" dirty="0" err="1" smtClean="0">
                <a:solidFill>
                  <a:schemeClr val="tx1"/>
                </a:solidFill>
                <a:effectLst/>
                <a:latin typeface="+mn-lt"/>
                <a:ea typeface="+mn-ea"/>
                <a:cs typeface="+mn-cs"/>
              </a:rPr>
              <a:t>Zenner</a:t>
            </a:r>
            <a:r>
              <a:rPr lang="en-GB" sz="1200" kern="1200" dirty="0" smtClean="0">
                <a:solidFill>
                  <a:schemeClr val="tx1"/>
                </a:solidFill>
                <a:effectLst/>
                <a:latin typeface="+mn-lt"/>
                <a:ea typeface="+mn-ea"/>
                <a:cs typeface="+mn-cs"/>
              </a:rPr>
              <a:t> S, Weiser M. </a:t>
            </a:r>
            <a:r>
              <a:rPr lang="en-GB" sz="1200" i="1" kern="1200" dirty="0" err="1" smtClean="0">
                <a:solidFill>
                  <a:schemeClr val="tx1"/>
                </a:solidFill>
                <a:effectLst/>
                <a:latin typeface="+mn-lt"/>
                <a:ea typeface="+mn-ea"/>
                <a:cs typeface="+mn-cs"/>
              </a:rPr>
              <a:t>Biol</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Ther</a:t>
            </a:r>
            <a:r>
              <a:rPr lang="en-GB" sz="1200" kern="1200" dirty="0" smtClean="0">
                <a:solidFill>
                  <a:schemeClr val="tx1"/>
                </a:solidFill>
                <a:effectLst/>
                <a:latin typeface="+mn-lt"/>
                <a:ea typeface="+mn-ea"/>
                <a:cs typeface="+mn-cs"/>
              </a:rPr>
              <a:t>. 1997;XV(1):22–26.</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smtClean="0">
                <a:latin typeface="Verdana" pitchFamily="34" charset="0"/>
                <a:cs typeface="Arial" pitchFamily="34" charset="0"/>
              </a:rPr>
              <a:t>9. </a:t>
            </a:r>
            <a:r>
              <a:rPr lang="en-GB" sz="1200" kern="1200" dirty="0" smtClean="0">
                <a:solidFill>
                  <a:schemeClr val="tx1"/>
                </a:solidFill>
                <a:effectLst/>
                <a:latin typeface="+mn-lt"/>
                <a:ea typeface="+mn-ea"/>
                <a:cs typeface="+mn-cs"/>
              </a:rPr>
              <a:t>Schneider C, et al. </a:t>
            </a:r>
            <a:r>
              <a:rPr lang="en-GB" sz="1200" i="1" kern="1200" dirty="0" smtClean="0">
                <a:solidFill>
                  <a:schemeClr val="tx1"/>
                </a:solidFill>
                <a:effectLst/>
                <a:latin typeface="+mn-lt"/>
                <a:ea typeface="+mn-ea"/>
                <a:cs typeface="+mn-cs"/>
              </a:rPr>
              <a:t>Complement </a:t>
            </a:r>
            <a:r>
              <a:rPr lang="en-GB" sz="1200" i="1" kern="1200" dirty="0" err="1" smtClean="0">
                <a:solidFill>
                  <a:schemeClr val="tx1"/>
                </a:solidFill>
                <a:effectLst/>
                <a:latin typeface="+mn-lt"/>
                <a:ea typeface="+mn-ea"/>
                <a:cs typeface="+mn-cs"/>
              </a:rPr>
              <a:t>Ther</a:t>
            </a:r>
            <a:r>
              <a:rPr lang="en-GB" sz="1200" i="1" kern="1200" dirty="0" smtClean="0">
                <a:solidFill>
                  <a:schemeClr val="tx1"/>
                </a:solidFill>
                <a:effectLst/>
                <a:latin typeface="+mn-lt"/>
                <a:ea typeface="+mn-ea"/>
                <a:cs typeface="+mn-cs"/>
              </a:rPr>
              <a:t> Med</a:t>
            </a:r>
            <a:r>
              <a:rPr lang="en-GB" sz="1200" kern="1200" dirty="0" smtClean="0">
                <a:solidFill>
                  <a:schemeClr val="tx1"/>
                </a:solidFill>
                <a:effectLst/>
                <a:latin typeface="+mn-lt"/>
                <a:ea typeface="+mn-ea"/>
                <a:cs typeface="+mn-cs"/>
              </a:rPr>
              <a:t>. 2008;16:22–27</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37</a:t>
            </a:fld>
            <a:endParaRPr lang="en-GB" dirty="0"/>
          </a:p>
        </p:txBody>
      </p:sp>
    </p:spTree>
    <p:extLst>
      <p:ext uri="{BB962C8B-B14F-4D97-AF65-F5344CB8AC3E}">
        <p14:creationId xmlns:p14="http://schemas.microsoft.com/office/powerpoint/2010/main" val="10766569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568" indent="-228568">
              <a:buFontTx/>
              <a:buAutoNum type="arabicPeriod"/>
              <a:defRPr/>
            </a:pPr>
            <a:endParaRPr lang="en-GB" dirty="0" smtClean="0"/>
          </a:p>
          <a:p>
            <a:r>
              <a:rPr lang="en-GB" b="1" dirty="0" smtClean="0"/>
              <a:t>References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1. Lin J, Zhang W, Jones A, Doherty M. Efficacy of topical non-steroidal anti-inflammatory drugs in the treatment of osteoarthritis: meta-analysis of randomised controlled trials. </a:t>
            </a:r>
            <a:r>
              <a:rPr lang="en-GB" sz="1200" i="1" kern="1200" dirty="0" smtClean="0">
                <a:solidFill>
                  <a:schemeClr val="tx1"/>
                </a:solidFill>
                <a:effectLst/>
                <a:latin typeface="+mn-lt"/>
                <a:ea typeface="+mn-ea"/>
                <a:cs typeface="+mn-cs"/>
              </a:rPr>
              <a:t>BMJ. </a:t>
            </a:r>
            <a:r>
              <a:rPr lang="en-GB" sz="1200" kern="1200" dirty="0" smtClean="0">
                <a:solidFill>
                  <a:schemeClr val="tx1"/>
                </a:solidFill>
                <a:effectLst/>
                <a:latin typeface="+mn-lt"/>
                <a:ea typeface="+mn-ea"/>
                <a:cs typeface="+mn-cs"/>
              </a:rPr>
              <a:t>2004;329(7461):324. doi:10.1136/bmj.38159.639028.7C</a:t>
            </a:r>
          </a:p>
          <a:p>
            <a:pPr>
              <a:defRPr/>
            </a:pPr>
            <a:r>
              <a:rPr lang="en-GB" dirty="0" smtClean="0"/>
              <a:t>2. </a:t>
            </a:r>
            <a:r>
              <a:rPr lang="en-GB" dirty="0" err="1" smtClean="0"/>
              <a:t>Makris</a:t>
            </a:r>
            <a:r>
              <a:rPr lang="en-GB" dirty="0" smtClean="0"/>
              <a:t> UE Adverse Effects (AEs) of Topical NSAIDs in Older Adults with Osteoarthritis (OA): a Systematic Review of the Literature. </a:t>
            </a:r>
            <a:r>
              <a:rPr lang="fi-FI" i="1" dirty="0" smtClean="0"/>
              <a:t>J Rheumatol</a:t>
            </a:r>
            <a:r>
              <a:rPr lang="fi-FI" dirty="0" smtClean="0"/>
              <a:t>. 2010 June ; 37(6): 1236–1243</a:t>
            </a:r>
            <a:endParaRPr lang="en-GB" dirty="0" smtClean="0"/>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38</a:t>
            </a:fld>
            <a:endParaRPr lang="en-GB" dirty="0"/>
          </a:p>
        </p:txBody>
      </p:sp>
    </p:spTree>
    <p:extLst>
      <p:ext uri="{BB962C8B-B14F-4D97-AF65-F5344CB8AC3E}">
        <p14:creationId xmlns:p14="http://schemas.microsoft.com/office/powerpoint/2010/main" val="20848519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None/>
              <a:defRPr/>
            </a:pPr>
            <a:r>
              <a:rPr lang="en-GB" b="1" dirty="0" smtClean="0"/>
              <a:t>References</a:t>
            </a:r>
          </a:p>
          <a:p>
            <a:pPr marL="240041" marR="0" indent="-240041" algn="l" defTabSz="914400" rtl="0" eaLnBrk="1" fontAlgn="base" latinLnBrk="0" hangingPunct="1">
              <a:lnSpc>
                <a:spcPct val="100000"/>
              </a:lnSpc>
              <a:spcBef>
                <a:spcPct val="30000"/>
              </a:spcBef>
              <a:spcAft>
                <a:spcPct val="0"/>
              </a:spcAft>
              <a:buClrTx/>
              <a:buSzTx/>
              <a:buFont typeface="+mj-lt"/>
              <a:buAutoNum type="arabicPeriod"/>
              <a:tabLst/>
              <a:defRPr/>
            </a:pPr>
            <a:r>
              <a:rPr lang="en-GB" b="0" dirty="0" err="1" smtClean="0"/>
              <a:t>Barkin</a:t>
            </a:r>
            <a:r>
              <a:rPr lang="en-GB" b="0" dirty="0" smtClean="0"/>
              <a:t> RL Should </a:t>
            </a:r>
            <a:r>
              <a:rPr lang="en-GB" b="0" dirty="0" err="1" smtClean="0"/>
              <a:t>nonsteroidal</a:t>
            </a:r>
            <a:r>
              <a:rPr lang="en-GB" b="0" dirty="0" smtClean="0"/>
              <a:t> anti-inflammatory drugs (NSAIDs) be prescribed to the older adult? Drugs Aging 2010. Oct 1;27(10):775-89.   </a:t>
            </a:r>
          </a:p>
          <a:p>
            <a:pPr marL="240041" indent="-240041">
              <a:buFont typeface="+mj-lt"/>
              <a:buAutoNum type="arabicPeriod"/>
              <a:defRPr/>
            </a:pPr>
            <a:r>
              <a:rPr lang="en-GB" dirty="0" smtClean="0"/>
              <a:t>Roth HS, Anderson</a:t>
            </a:r>
            <a:r>
              <a:rPr lang="en-GB" baseline="0" dirty="0" smtClean="0"/>
              <a:t> S</a:t>
            </a:r>
            <a:r>
              <a:rPr lang="en-GB" dirty="0" smtClean="0"/>
              <a:t>. Managing Osteoarthritis in High-Risk Patients </a:t>
            </a:r>
            <a:r>
              <a:rPr lang="en-GB" i="1" dirty="0" smtClean="0"/>
              <a:t>The Physician and </a:t>
            </a:r>
            <a:r>
              <a:rPr lang="en-GB" i="1" dirty="0" err="1" smtClean="0"/>
              <a:t>Sportsmedicine</a:t>
            </a:r>
            <a:r>
              <a:rPr lang="en-GB" dirty="0" smtClean="0"/>
              <a:t>. </a:t>
            </a:r>
            <a:r>
              <a:rPr lang="en-GB" dirty="0" err="1" smtClean="0"/>
              <a:t>Vol</a:t>
            </a:r>
            <a:r>
              <a:rPr lang="en-GB" dirty="0" smtClean="0"/>
              <a:t> 39. No. 3. 2011 </a:t>
            </a:r>
          </a:p>
          <a:p>
            <a:pPr marL="240041" indent="-240041">
              <a:buFont typeface="+mj-lt"/>
              <a:buAutoNum type="arabicPeriod"/>
              <a:defRPr/>
            </a:pPr>
            <a:endParaRPr lang="en-GB" dirty="0" smtClean="0"/>
          </a:p>
          <a:p>
            <a:pPr marL="240041" indent="-240041">
              <a:defRPr/>
            </a:pPr>
            <a:endParaRPr lang="en-GB" sz="1800" dirty="0" smtClean="0">
              <a:cs typeface="Arial" pitchFamily="34" charset="0"/>
            </a:endParaRPr>
          </a:p>
          <a:p>
            <a:pPr marL="0" lvl="1" defTabSz="908731">
              <a:defRPr/>
            </a:pPr>
            <a:r>
              <a:rPr lang="en-GB" sz="1800" dirty="0" smtClean="0">
                <a:cs typeface="Arial" pitchFamily="34" charset="0"/>
              </a:rPr>
              <a:t>In OA patients, an inflammatory process is </a:t>
            </a:r>
            <a:r>
              <a:rPr lang="en-GB" sz="1800" dirty="0" err="1" smtClean="0">
                <a:cs typeface="Arial" pitchFamily="34" charset="0"/>
              </a:rPr>
              <a:t>ongoing</a:t>
            </a:r>
            <a:r>
              <a:rPr lang="en-GB" sz="1800" dirty="0" smtClean="0">
                <a:cs typeface="Arial" pitchFamily="34" charset="0"/>
              </a:rPr>
              <a:t>. This may potentially alter diclofenac pharmacokinetics and pharmacodynamics due to the fact that COX-1 is constitutively expressed, but COX-2 is induced by inflammation. Both systemic and topical diclofenac are expected to achieve higher and prolonged diclofenac concentrations at effect sites around the inflamed joints requiring treatment.</a:t>
            </a:r>
            <a:r>
              <a:rPr lang="en-GB" sz="1800" baseline="30000" dirty="0" smtClean="0">
                <a:cs typeface="Arial" pitchFamily="34" charset="0"/>
              </a:rPr>
              <a:t>3-5</a:t>
            </a:r>
          </a:p>
          <a:p>
            <a:pPr>
              <a:buFont typeface="+mj-lt"/>
              <a:buNone/>
              <a:defRPr/>
            </a:pPr>
            <a:r>
              <a:rPr lang="en-GB" b="1" dirty="0" smtClean="0"/>
              <a:t>References</a:t>
            </a:r>
          </a:p>
          <a:p>
            <a:pPr marL="240041" indent="-240041">
              <a:defRPr/>
            </a:pPr>
            <a:r>
              <a:rPr lang="en-GB" dirty="0" smtClean="0"/>
              <a:t>3. </a:t>
            </a:r>
            <a:r>
              <a:rPr lang="en-GB" dirty="0" err="1" smtClean="0"/>
              <a:t>Brune</a:t>
            </a:r>
            <a:r>
              <a:rPr lang="en-GB" dirty="0" smtClean="0"/>
              <a:t> K. </a:t>
            </a:r>
            <a:r>
              <a:rPr lang="en-GB" b="0" dirty="0" smtClean="0"/>
              <a:t>Persistence of NSAIDs at effect sites and rapid disappearance from side-effect compartments contributes to </a:t>
            </a:r>
            <a:r>
              <a:rPr lang="en-GB" b="0" dirty="0" err="1" smtClean="0"/>
              <a:t>tolerability.</a:t>
            </a:r>
            <a:r>
              <a:rPr lang="en-GB" b="0" i="1" dirty="0" err="1" smtClean="0"/>
              <a:t>Curr</a:t>
            </a:r>
            <a:r>
              <a:rPr lang="en-GB" b="0" i="1" dirty="0" smtClean="0"/>
              <a:t> </a:t>
            </a:r>
            <a:r>
              <a:rPr lang="en-GB" i="1" dirty="0" smtClean="0"/>
              <a:t>Med Res </a:t>
            </a:r>
            <a:r>
              <a:rPr lang="en-GB" i="1" dirty="0" err="1" smtClean="0"/>
              <a:t>Opin</a:t>
            </a:r>
            <a:r>
              <a:rPr lang="en-GB" dirty="0" smtClean="0"/>
              <a:t>. 2007;23:2985-2995.</a:t>
            </a:r>
          </a:p>
          <a:p>
            <a:pPr marL="240041" indent="-240041">
              <a:defRPr/>
            </a:pPr>
            <a:r>
              <a:rPr lang="da-DK" dirty="0" smtClean="0"/>
              <a:t>4. </a:t>
            </a:r>
            <a:r>
              <a:rPr lang="en-GB" dirty="0" err="1" smtClean="0"/>
              <a:t>Zacher</a:t>
            </a:r>
            <a:r>
              <a:rPr lang="en-GB" dirty="0" smtClean="0"/>
              <a:t> J, Burger KJ, Farber L, Grave M, </a:t>
            </a:r>
            <a:r>
              <a:rPr lang="en-GB" dirty="0" err="1" smtClean="0"/>
              <a:t>Abberger</a:t>
            </a:r>
            <a:r>
              <a:rPr lang="en-GB" dirty="0" smtClean="0"/>
              <a:t> H, </a:t>
            </a:r>
            <a:r>
              <a:rPr lang="en-GB" dirty="0" err="1" smtClean="0"/>
              <a:t>Bertsch</a:t>
            </a:r>
            <a:r>
              <a:rPr lang="en-GB" dirty="0" smtClean="0"/>
              <a:t> K. Topical diclofenac versus oral ibuprofen: a double blind, randomized clinical trial to demonstrate efficacy and tolerability in patients with activated osteoarthritis of the finger joints (</a:t>
            </a:r>
            <a:r>
              <a:rPr lang="en-GB" dirty="0" err="1" smtClean="0"/>
              <a:t>Heberden</a:t>
            </a:r>
            <a:r>
              <a:rPr lang="en-GB" dirty="0" smtClean="0"/>
              <a:t> and/or Bouchard arthritis). </a:t>
            </a:r>
            <a:r>
              <a:rPr lang="en-GB" dirty="0" err="1" smtClean="0"/>
              <a:t>Aktuel</a:t>
            </a:r>
            <a:r>
              <a:rPr lang="en-GB" dirty="0" smtClean="0"/>
              <a:t> </a:t>
            </a:r>
            <a:r>
              <a:rPr lang="en-GB" dirty="0" err="1" smtClean="0"/>
              <a:t>Rheumatol</a:t>
            </a:r>
            <a:r>
              <a:rPr lang="en-GB" dirty="0" smtClean="0"/>
              <a:t> 2001;26: 7-14.</a:t>
            </a:r>
          </a:p>
          <a:p>
            <a:pPr marL="240041" indent="-240041">
              <a:defRPr/>
            </a:pPr>
            <a:r>
              <a:rPr lang="en-GB" dirty="0" smtClean="0">
                <a:latin typeface="Melior-Bold"/>
              </a:rPr>
              <a:t>5. </a:t>
            </a:r>
            <a:r>
              <a:rPr lang="en-GB" dirty="0" err="1" smtClean="0">
                <a:effectLst/>
              </a:rPr>
              <a:t>Kienzler</a:t>
            </a:r>
            <a:r>
              <a:rPr lang="en-GB" dirty="0" smtClean="0">
                <a:effectLst/>
              </a:rPr>
              <a:t> J-L, Gold M, </a:t>
            </a:r>
            <a:r>
              <a:rPr lang="en-GB" dirty="0" err="1" smtClean="0">
                <a:effectLst/>
              </a:rPr>
              <a:t>Nollevaux</a:t>
            </a:r>
            <a:r>
              <a:rPr lang="en-GB" dirty="0" smtClean="0">
                <a:effectLst/>
              </a:rPr>
              <a:t> F. Systemic bioavailability of topical diclofenac sodium gel 1% versus oral diclofenac sodium in healthy volunteers. </a:t>
            </a:r>
            <a:r>
              <a:rPr lang="en-GB" i="1" dirty="0" smtClean="0">
                <a:effectLst/>
              </a:rPr>
              <a:t>J </a:t>
            </a:r>
            <a:r>
              <a:rPr lang="en-GB" i="1" dirty="0" err="1" smtClean="0">
                <a:effectLst/>
              </a:rPr>
              <a:t>Clin</a:t>
            </a:r>
            <a:r>
              <a:rPr lang="en-GB" i="1" dirty="0" smtClean="0">
                <a:effectLst/>
              </a:rPr>
              <a:t> </a:t>
            </a:r>
            <a:r>
              <a:rPr lang="en-GB" i="1" dirty="0" err="1" smtClean="0">
                <a:effectLst/>
              </a:rPr>
              <a:t>Pharmacol</a:t>
            </a:r>
            <a:r>
              <a:rPr lang="en-GB" i="1" dirty="0" smtClean="0">
                <a:effectLst/>
              </a:rPr>
              <a:t>.</a:t>
            </a:r>
            <a:r>
              <a:rPr lang="en-GB" dirty="0" smtClean="0">
                <a:effectLst/>
              </a:rPr>
              <a:t> 2010;50:50-61.</a:t>
            </a:r>
            <a:endParaRPr lang="en-GB" dirty="0" smtClean="0"/>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39</a:t>
            </a:fld>
            <a:endParaRPr lang="en-GB" dirty="0"/>
          </a:p>
        </p:txBody>
      </p:sp>
    </p:spTree>
    <p:extLst>
      <p:ext uri="{BB962C8B-B14F-4D97-AF65-F5344CB8AC3E}">
        <p14:creationId xmlns:p14="http://schemas.microsoft.com/office/powerpoint/2010/main" val="2887325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References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dirty="0" err="1" smtClean="0"/>
              <a:t>Birnesser</a:t>
            </a:r>
            <a:r>
              <a:rPr lang="en-GB" dirty="0" smtClean="0"/>
              <a:t> H et al. The homeopathic preparation Traumeel S compared with NSAIDs for symptomatic treatment of </a:t>
            </a:r>
            <a:r>
              <a:rPr lang="en-GB" dirty="0" err="1" smtClean="0"/>
              <a:t>epicondylitis</a:t>
            </a:r>
            <a:r>
              <a:rPr lang="en-GB" dirty="0" smtClean="0"/>
              <a:t>. </a:t>
            </a:r>
            <a:r>
              <a:rPr lang="en-GB" i="1" dirty="0" smtClean="0"/>
              <a:t>J </a:t>
            </a:r>
            <a:r>
              <a:rPr lang="en-GB" i="1" dirty="0" err="1" smtClean="0"/>
              <a:t>Musculoskel</a:t>
            </a:r>
            <a:r>
              <a:rPr lang="en-GB" i="1" dirty="0" smtClean="0"/>
              <a:t> Res</a:t>
            </a:r>
            <a:r>
              <a:rPr lang="en-GB" dirty="0" smtClean="0"/>
              <a:t>. 2004;2/3:119–128</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dirty="0" smtClean="0"/>
              <a:t>Schneider C, et al. The role of a homeopathic preparation compared with conventional therapy in the treatment of injuries: an observational study. </a:t>
            </a:r>
            <a:r>
              <a:rPr lang="en-GB" i="1" dirty="0" smtClean="0"/>
              <a:t>Complement </a:t>
            </a:r>
            <a:r>
              <a:rPr lang="en-GB" i="1" dirty="0" err="1" smtClean="0"/>
              <a:t>Ther</a:t>
            </a:r>
            <a:r>
              <a:rPr lang="en-GB" i="1" dirty="0" smtClean="0"/>
              <a:t> Med</a:t>
            </a:r>
            <a:r>
              <a:rPr lang="en-GB" dirty="0" smtClean="0"/>
              <a:t>. 2008;16:22–27</a:t>
            </a:r>
          </a:p>
          <a:p>
            <a:pPr>
              <a:defRPr/>
            </a:pPr>
            <a:endParaRPr lang="en-GB" dirty="0" smtClean="0"/>
          </a:p>
          <a:p>
            <a:pPr>
              <a:defRPr/>
            </a:pPr>
            <a:endParaRPr lang="en-GB" dirty="0" smtClean="0"/>
          </a:p>
          <a:p>
            <a:pPr marL="228600" indent="-228600">
              <a:buAutoNum type="arabicPeriod"/>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40</a:t>
            </a:fld>
            <a:endParaRPr lang="en-GB" dirty="0"/>
          </a:p>
        </p:txBody>
      </p:sp>
    </p:spTree>
    <p:extLst>
      <p:ext uri="{BB962C8B-B14F-4D97-AF65-F5344CB8AC3E}">
        <p14:creationId xmlns:p14="http://schemas.microsoft.com/office/powerpoint/2010/main" val="10655076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1" dirty="0" smtClean="0">
                <a:solidFill>
                  <a:schemeClr val="tx1">
                    <a:lumMod val="50000"/>
                    <a:lumOff val="50000"/>
                  </a:schemeClr>
                </a:solidFill>
              </a:rPr>
              <a:t>References</a:t>
            </a:r>
          </a:p>
          <a:p>
            <a:pPr marL="228600" indent="-228600">
              <a:buAutoNum type="arabicPeriod"/>
            </a:pPr>
            <a:r>
              <a:rPr lang="en-GB" sz="1200" dirty="0" smtClean="0">
                <a:solidFill>
                  <a:schemeClr val="tx1">
                    <a:lumMod val="50000"/>
                    <a:lumOff val="50000"/>
                  </a:schemeClr>
                </a:solidFill>
              </a:rPr>
              <a:t>Zell J et al. </a:t>
            </a:r>
            <a:r>
              <a:rPr lang="en-GB" sz="1200" dirty="0" err="1" smtClean="0">
                <a:solidFill>
                  <a:schemeClr val="tx1">
                    <a:lumMod val="50000"/>
                    <a:lumOff val="50000"/>
                  </a:schemeClr>
                </a:solidFill>
              </a:rPr>
              <a:t>Biol</a:t>
            </a:r>
            <a:r>
              <a:rPr lang="en-GB" sz="1200" dirty="0" smtClean="0">
                <a:solidFill>
                  <a:schemeClr val="tx1">
                    <a:lumMod val="50000"/>
                    <a:lumOff val="50000"/>
                  </a:schemeClr>
                </a:solidFill>
              </a:rPr>
              <a:t> </a:t>
            </a:r>
            <a:r>
              <a:rPr lang="en-GB" sz="1200" dirty="0" err="1" smtClean="0">
                <a:solidFill>
                  <a:schemeClr val="tx1">
                    <a:lumMod val="50000"/>
                    <a:lumOff val="50000"/>
                  </a:schemeClr>
                </a:solidFill>
              </a:rPr>
              <a:t>Ther</a:t>
            </a:r>
            <a:r>
              <a:rPr lang="en-GB" sz="1200" dirty="0" smtClean="0">
                <a:solidFill>
                  <a:schemeClr val="tx1">
                    <a:lumMod val="50000"/>
                    <a:lumOff val="50000"/>
                  </a:schemeClr>
                </a:solidFill>
              </a:rPr>
              <a:t>. 1989;VII(1):1–6</a:t>
            </a:r>
          </a:p>
          <a:p>
            <a:pPr marL="228600" indent="-228600">
              <a:buAutoNum type="arabicPeriod"/>
            </a:pPr>
            <a:r>
              <a:rPr lang="en-GB" sz="1200" dirty="0" err="1" smtClean="0">
                <a:solidFill>
                  <a:schemeClr val="tx1">
                    <a:lumMod val="50000"/>
                    <a:lumOff val="50000"/>
                  </a:schemeClr>
                </a:solidFill>
              </a:rPr>
              <a:t>Birnesser</a:t>
            </a:r>
            <a:r>
              <a:rPr lang="en-GB" sz="1200" dirty="0" smtClean="0">
                <a:solidFill>
                  <a:schemeClr val="tx1">
                    <a:lumMod val="50000"/>
                    <a:lumOff val="50000"/>
                  </a:schemeClr>
                </a:solidFill>
              </a:rPr>
              <a:t> H et al. J </a:t>
            </a:r>
            <a:r>
              <a:rPr lang="en-GB" sz="1200" dirty="0" err="1" smtClean="0">
                <a:solidFill>
                  <a:schemeClr val="tx1">
                    <a:lumMod val="50000"/>
                    <a:lumOff val="50000"/>
                  </a:schemeClr>
                </a:solidFill>
              </a:rPr>
              <a:t>Musculoskel</a:t>
            </a:r>
            <a:r>
              <a:rPr lang="en-GB" sz="1200" dirty="0" smtClean="0">
                <a:solidFill>
                  <a:schemeClr val="tx1">
                    <a:lumMod val="50000"/>
                    <a:lumOff val="50000"/>
                  </a:schemeClr>
                </a:solidFill>
              </a:rPr>
              <a:t> Res. 2004;2/3:119–128</a:t>
            </a:r>
          </a:p>
          <a:p>
            <a:pPr marL="228600" indent="-228600">
              <a:buAutoNum type="arabicPeriod"/>
            </a:pPr>
            <a:r>
              <a:rPr lang="en-GB" sz="1200" dirty="0" smtClean="0">
                <a:solidFill>
                  <a:schemeClr val="tx1">
                    <a:lumMod val="50000"/>
                    <a:lumOff val="50000"/>
                  </a:schemeClr>
                </a:solidFill>
              </a:rPr>
              <a:t>Schneider C et al. Explore. 2005;1:446–452;</a:t>
            </a:r>
            <a:r>
              <a:rPr lang="en-US" sz="1200" dirty="0" smtClean="0">
                <a:solidFill>
                  <a:schemeClr val="tx1">
                    <a:lumMod val="50000"/>
                    <a:lumOff val="50000"/>
                  </a:schemeClr>
                </a:solidFill>
              </a:rPr>
              <a:t> </a:t>
            </a:r>
            <a:r>
              <a:rPr lang="en-GB" sz="1200" dirty="0" smtClean="0">
                <a:solidFill>
                  <a:schemeClr val="tx1">
                    <a:lumMod val="50000"/>
                    <a:lumOff val="50000"/>
                  </a:schemeClr>
                </a:solidFill>
              </a:rPr>
              <a:t> </a:t>
            </a:r>
          </a:p>
          <a:p>
            <a:pPr marL="228600" indent="-228600">
              <a:buAutoNum type="arabicPeriod"/>
            </a:pPr>
            <a:r>
              <a:rPr lang="en-GB" sz="1200" dirty="0" smtClean="0">
                <a:solidFill>
                  <a:schemeClr val="tx1">
                    <a:lumMod val="50000"/>
                    <a:lumOff val="50000"/>
                  </a:schemeClr>
                </a:solidFill>
              </a:rPr>
              <a:t>Schneider C, et al. Complement </a:t>
            </a:r>
            <a:r>
              <a:rPr lang="en-GB" sz="1200" dirty="0" err="1" smtClean="0">
                <a:solidFill>
                  <a:schemeClr val="tx1">
                    <a:lumMod val="50000"/>
                    <a:lumOff val="50000"/>
                  </a:schemeClr>
                </a:solidFill>
              </a:rPr>
              <a:t>Ther</a:t>
            </a:r>
            <a:r>
              <a:rPr lang="en-GB" sz="1200" dirty="0" smtClean="0">
                <a:solidFill>
                  <a:schemeClr val="tx1">
                    <a:lumMod val="50000"/>
                    <a:lumOff val="50000"/>
                  </a:schemeClr>
                </a:solidFill>
              </a:rPr>
              <a:t> Med. 2008;16:22–27</a:t>
            </a:r>
          </a:p>
          <a:p>
            <a:pPr marL="228600" indent="-228600">
              <a:buAutoNum type="arabicPeriod"/>
            </a:pPr>
            <a:r>
              <a:rPr lang="en-GB" sz="1200" dirty="0" err="1" smtClean="0">
                <a:solidFill>
                  <a:schemeClr val="tx1">
                    <a:lumMod val="50000"/>
                    <a:lumOff val="50000"/>
                  </a:schemeClr>
                </a:solidFill>
              </a:rPr>
              <a:t>Orizola</a:t>
            </a:r>
            <a:r>
              <a:rPr lang="en-GB" sz="1200" dirty="0" smtClean="0">
                <a:solidFill>
                  <a:schemeClr val="tx1">
                    <a:lumMod val="50000"/>
                    <a:lumOff val="50000"/>
                  </a:schemeClr>
                </a:solidFill>
              </a:rPr>
              <a:t> AJ, et al. Med &amp; </a:t>
            </a:r>
            <a:r>
              <a:rPr lang="en-GB" sz="1200" dirty="0" err="1" smtClean="0">
                <a:solidFill>
                  <a:schemeClr val="tx1">
                    <a:lumMod val="50000"/>
                    <a:lumOff val="50000"/>
                  </a:schemeClr>
                </a:solidFill>
              </a:rPr>
              <a:t>Sci</a:t>
            </a:r>
            <a:r>
              <a:rPr lang="en-GB" sz="1200" dirty="0" smtClean="0">
                <a:solidFill>
                  <a:schemeClr val="tx1">
                    <a:lumMod val="50000"/>
                    <a:lumOff val="50000"/>
                  </a:schemeClr>
                </a:solidFill>
              </a:rPr>
              <a:t> Sports &amp; Exercise 2007;39 (</a:t>
            </a:r>
            <a:r>
              <a:rPr lang="en-GB" sz="1200" dirty="0" err="1" smtClean="0">
                <a:solidFill>
                  <a:schemeClr val="tx1">
                    <a:lumMod val="50000"/>
                    <a:lumOff val="50000"/>
                  </a:schemeClr>
                </a:solidFill>
              </a:rPr>
              <a:t>suppl</a:t>
            </a:r>
            <a:r>
              <a:rPr lang="en-GB" sz="1200" dirty="0" smtClean="0">
                <a:solidFill>
                  <a:schemeClr val="tx1">
                    <a:lumMod val="50000"/>
                    <a:lumOff val="50000"/>
                  </a:schemeClr>
                </a:solidFill>
              </a:rPr>
              <a:t>):S79.</a:t>
            </a:r>
          </a:p>
          <a:p>
            <a:endParaRPr lang="en-GB" sz="1200" dirty="0" smtClean="0"/>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41</a:t>
            </a:fld>
            <a:endParaRPr lang="en-GB" dirty="0"/>
          </a:p>
        </p:txBody>
      </p:sp>
    </p:spTree>
    <p:extLst>
      <p:ext uri="{BB962C8B-B14F-4D97-AF65-F5344CB8AC3E}">
        <p14:creationId xmlns:p14="http://schemas.microsoft.com/office/powerpoint/2010/main" val="38327181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lvl="0"/>
            <a:r>
              <a:rPr lang="en-GB" sz="1800" b="1" dirty="0"/>
              <a:t>Primary Efficacy Variable: VAS Pain % Change from Baseline on Day 7 (ITT Population) </a:t>
            </a:r>
            <a:br>
              <a:rPr lang="en-GB" sz="1800" b="1" dirty="0"/>
            </a:br>
            <a:r>
              <a:rPr lang="en-GB" sz="1800" dirty="0"/>
              <a:t>The percentage reduction in ankle pain at day 7 of treatment with Traumeel ointment :33.0 mm (60.6%) or with Traumeel gel: 37.1 mm  (71.1%) is similar to that of diclofenac gel: 37.1 mm (68.9%) and, after 6 weeks from injury, all patients are 100% pain free.</a:t>
            </a:r>
          </a:p>
          <a:p>
            <a:pPr lvl="0"/>
            <a:endParaRPr lang="en-GB" sz="1800" dirty="0"/>
          </a:p>
          <a:p>
            <a:pPr lvl="0"/>
            <a:r>
              <a:rPr lang="en-GB" sz="1800" dirty="0"/>
              <a:t>Note: The p values are greater than 0.05 (i.e. the p value is not equal to or less than 0.05) and therefore demonstrate that Traumeel ointment is as effective as diclofenac gel</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44</a:t>
            </a:fld>
            <a:endParaRPr lang="en-GB" dirty="0"/>
          </a:p>
        </p:txBody>
      </p:sp>
    </p:spTree>
    <p:extLst>
      <p:ext uri="{BB962C8B-B14F-4D97-AF65-F5344CB8AC3E}">
        <p14:creationId xmlns:p14="http://schemas.microsoft.com/office/powerpoint/2010/main" val="2844998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000" b="1" baseline="0" dirty="0" smtClean="0"/>
          </a:p>
        </p:txBody>
      </p:sp>
      <p:sp>
        <p:nvSpPr>
          <p:cNvPr id="4" name="Slide Number Placeholder 3"/>
          <p:cNvSpPr>
            <a:spLocks noGrp="1"/>
          </p:cNvSpPr>
          <p:nvPr>
            <p:ph type="sldNum" sz="quarter" idx="10"/>
          </p:nvPr>
        </p:nvSpPr>
        <p:spPr/>
        <p:txBody>
          <a:bodyPr/>
          <a:lstStyle/>
          <a:p>
            <a:fld id="{7CE36BB9-DCC6-49FC-A08F-84847D2CD563}" type="slidenum">
              <a:rPr lang="en-GB" smtClean="0"/>
              <a:pPr/>
              <a:t>6</a:t>
            </a:fld>
            <a:endParaRPr lang="en-GB" dirty="0"/>
          </a:p>
        </p:txBody>
      </p:sp>
    </p:spTree>
    <p:extLst>
      <p:ext uri="{BB962C8B-B14F-4D97-AF65-F5344CB8AC3E}">
        <p14:creationId xmlns:p14="http://schemas.microsoft.com/office/powerpoint/2010/main" val="9001121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lvl="0"/>
            <a:r>
              <a:rPr lang="en-GB" sz="1800" b="1" dirty="0"/>
              <a:t>Primary Efficacy Variable: VAS Pain % Change from Baseline on Day 7 (ITT Population) </a:t>
            </a:r>
            <a:br>
              <a:rPr lang="en-GB" sz="1800" b="1" dirty="0"/>
            </a:br>
            <a:r>
              <a:rPr lang="en-GB" sz="1800" dirty="0"/>
              <a:t>The percentage reduction in ankle pain at day 7 of treatment with Traumeel ointment :33.0 mm (60.6%) or with Traumeel gel: 37.1 mm  (71.1%) is similar to that of diclofenac gel: 37.1 mm (68.9%) and, after 6 weeks from injury, all patients are 100% pain free.</a:t>
            </a:r>
          </a:p>
          <a:p>
            <a:pPr lvl="0"/>
            <a:endParaRPr lang="en-GB" sz="1800" dirty="0"/>
          </a:p>
          <a:p>
            <a:pPr lvl="0"/>
            <a:r>
              <a:rPr lang="en-GB" sz="1800" dirty="0"/>
              <a:t>Note: The p values are greater than 0.05 (i.e. the p value is not equal to or less than 0.05) and therefore demonstrate that Traumeel ointment is as effective as diclofenac gel</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45</a:t>
            </a:fld>
            <a:endParaRPr lang="en-GB" dirty="0"/>
          </a:p>
        </p:txBody>
      </p:sp>
    </p:spTree>
    <p:extLst>
      <p:ext uri="{BB962C8B-B14F-4D97-AF65-F5344CB8AC3E}">
        <p14:creationId xmlns:p14="http://schemas.microsoft.com/office/powerpoint/2010/main" val="28449981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lvl="0"/>
            <a:r>
              <a:rPr lang="en-GB" sz="1800" b="1" dirty="0"/>
              <a:t>Primary Efficacy Variable: VAS Pain on Day 7; Absolute Scores (ITT Population)</a:t>
            </a:r>
          </a:p>
          <a:p>
            <a:pPr lvl="0"/>
            <a:r>
              <a:rPr lang="en-GB" sz="1800" dirty="0"/>
              <a:t>On Day 7, median reductions from baseline in VAS pain score were demonstrated by all groups: </a:t>
            </a:r>
            <a:r>
              <a:rPr lang="en-GB" dirty="0" smtClean="0"/>
              <a:t> </a:t>
            </a:r>
          </a:p>
          <a:p>
            <a:pPr lvl="1"/>
            <a:r>
              <a:rPr lang="en-GB" sz="1600" dirty="0"/>
              <a:t>Traumeel ointment: from 52.6 mm to 21.60 mm</a:t>
            </a:r>
          </a:p>
          <a:p>
            <a:pPr lvl="1"/>
            <a:r>
              <a:rPr lang="en-GB" sz="1600" dirty="0"/>
              <a:t>Traumeel gel: from 53.1 mm to 16.00 mm</a:t>
            </a:r>
          </a:p>
          <a:p>
            <a:pPr lvl="1"/>
            <a:r>
              <a:rPr lang="en-GB" sz="1600" dirty="0"/>
              <a:t>Diclofenac gel: from 55.7 mm to </a:t>
            </a:r>
            <a:r>
              <a:rPr lang="en-GB" sz="1600" b="0" dirty="0" smtClean="0"/>
              <a:t>1</a:t>
            </a:r>
            <a:r>
              <a:rPr lang="en-GB" sz="1600" b="0" strike="noStrike" dirty="0" smtClean="0"/>
              <a:t>7</a:t>
            </a:r>
            <a:r>
              <a:rPr lang="en-GB" sz="1600" b="0" dirty="0" smtClean="0"/>
              <a:t>.50 </a:t>
            </a:r>
            <a:r>
              <a:rPr lang="en-GB" sz="1600" b="0" dirty="0"/>
              <a:t>mm </a:t>
            </a:r>
          </a:p>
          <a:p>
            <a:pPr lvl="1"/>
            <a:endParaRPr lang="en-GB" sz="1600" dirty="0"/>
          </a:p>
          <a:p>
            <a:pPr lvl="0"/>
            <a:r>
              <a:rPr lang="en-GB" dirty="0"/>
              <a:t>Note: The p values are greater than 0.05 (i.e. the p value is not equal to or less than 0.05) and therefore demonstrate that Traumeel ointment is as effective as diclofenac gel</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46</a:t>
            </a:fld>
            <a:endParaRPr lang="en-GB" dirty="0"/>
          </a:p>
        </p:txBody>
      </p:sp>
    </p:spTree>
    <p:extLst>
      <p:ext uri="{BB962C8B-B14F-4D97-AF65-F5344CB8AC3E}">
        <p14:creationId xmlns:p14="http://schemas.microsoft.com/office/powerpoint/2010/main" val="7057047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lvl="0"/>
            <a:r>
              <a:rPr lang="en-GB" sz="1800" b="1" dirty="0"/>
              <a:t>Primary Efficacy Variable: VAS Pain on Day 7; Absolute Scores (ITT Population)</a:t>
            </a:r>
          </a:p>
          <a:p>
            <a:pPr lvl="0"/>
            <a:r>
              <a:rPr lang="en-GB" sz="1800" dirty="0"/>
              <a:t>On Day 7, median reductions from baseline in VAS pain score were demonstrated by all groups: </a:t>
            </a:r>
            <a:r>
              <a:rPr lang="en-GB" dirty="0" smtClean="0"/>
              <a:t> </a:t>
            </a:r>
          </a:p>
          <a:p>
            <a:pPr lvl="1"/>
            <a:r>
              <a:rPr lang="en-GB" sz="1600" dirty="0"/>
              <a:t>Traumeel ointment: from 52.6 mm to 21.60 mm</a:t>
            </a:r>
          </a:p>
          <a:p>
            <a:pPr lvl="1"/>
            <a:r>
              <a:rPr lang="en-GB" sz="1600" dirty="0"/>
              <a:t>Traumeel gel: from 53.1 mm to 16.00 mm</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GB" sz="1600" dirty="0"/>
              <a:t>Diclofenac gel: from 55.7 mm </a:t>
            </a:r>
            <a:r>
              <a:rPr lang="en-GB" sz="1600" dirty="0" smtClean="0"/>
              <a:t>to </a:t>
            </a:r>
            <a:r>
              <a:rPr lang="en-GB" sz="1600" b="0" dirty="0" smtClean="0"/>
              <a:t>1</a:t>
            </a:r>
            <a:r>
              <a:rPr lang="en-GB" sz="1600" b="0" strike="noStrike" dirty="0" smtClean="0"/>
              <a:t>7</a:t>
            </a:r>
            <a:r>
              <a:rPr lang="en-GB" sz="1600" b="0" dirty="0" smtClean="0"/>
              <a:t>.50 mm </a:t>
            </a:r>
          </a:p>
          <a:p>
            <a:pPr lvl="1"/>
            <a:endParaRPr lang="en-GB" sz="1600" dirty="0"/>
          </a:p>
          <a:p>
            <a:pPr lvl="0"/>
            <a:r>
              <a:rPr lang="en-GB" dirty="0"/>
              <a:t>Note: The p values are greater than 0.05 (i.e. the p value is not equal to or less than 0.05) and therefore demonstrate that Traumeel ointment is as effective as diclofenac gel</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47</a:t>
            </a:fld>
            <a:endParaRPr lang="en-GB" dirty="0"/>
          </a:p>
        </p:txBody>
      </p:sp>
    </p:spTree>
    <p:extLst>
      <p:ext uri="{BB962C8B-B14F-4D97-AF65-F5344CB8AC3E}">
        <p14:creationId xmlns:p14="http://schemas.microsoft.com/office/powerpoint/2010/main" val="7057047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Primary efficacy variable: </a:t>
            </a:r>
            <a:br>
              <a:rPr lang="en-GB" sz="1200" b="1" dirty="0" smtClean="0"/>
            </a:br>
            <a:r>
              <a:rPr lang="en-GB" sz="1200" b="1" dirty="0" smtClean="0"/>
              <a:t>FAAM ADL subscale score changes from baseline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Note: The p values are greater than 0.05 (i.e. the p value is not equal to or less than 0.05) and therefore demonstrate that Traumeel ointment is as effective as diclofenac gel</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48</a:t>
            </a:fld>
            <a:endParaRPr lang="en-GB" dirty="0"/>
          </a:p>
        </p:txBody>
      </p:sp>
    </p:spTree>
    <p:extLst>
      <p:ext uri="{BB962C8B-B14F-4D97-AF65-F5344CB8AC3E}">
        <p14:creationId xmlns:p14="http://schemas.microsoft.com/office/powerpoint/2010/main" val="26881440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Primary efficacy variable: </a:t>
            </a:r>
            <a:br>
              <a:rPr lang="en-GB" sz="1200" b="1" dirty="0" smtClean="0"/>
            </a:br>
            <a:r>
              <a:rPr lang="en-GB" sz="1200" b="1" dirty="0" smtClean="0"/>
              <a:t>FAAM ADL subscale score changes from baseline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Note: The p values are greater than 0.05 (i.e. the p value is not equal to or less than 0.05) and therefore demonstrate that Traumeel ointment is as effective as diclofenac gel</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49</a:t>
            </a:fld>
            <a:endParaRPr lang="en-GB" dirty="0"/>
          </a:p>
        </p:txBody>
      </p:sp>
    </p:spTree>
    <p:extLst>
      <p:ext uri="{BB962C8B-B14F-4D97-AF65-F5344CB8AC3E}">
        <p14:creationId xmlns:p14="http://schemas.microsoft.com/office/powerpoint/2010/main" val="26881440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r>
              <a:rPr lang="en-GB" sz="1600" b="1" dirty="0">
                <a:solidFill>
                  <a:srgbClr val="0083BE"/>
                </a:solidFill>
              </a:rPr>
              <a:t>FAAM ADL subscale score FAAM </a:t>
            </a:r>
          </a:p>
          <a:p>
            <a:r>
              <a:rPr lang="en-GB" sz="1600" b="1" dirty="0">
                <a:solidFill>
                  <a:srgbClr val="0083BE"/>
                </a:solidFill>
              </a:rPr>
              <a:t>Absolute scores on Day 7</a:t>
            </a:r>
          </a:p>
          <a:p>
            <a:r>
              <a:rPr lang="en-GB" sz="1600" b="1" dirty="0">
                <a:solidFill>
                  <a:srgbClr val="0083BE"/>
                </a:solidFill>
              </a:rPr>
              <a:t>(Intent-To-Treat population)</a:t>
            </a:r>
          </a:p>
          <a:p>
            <a:pPr lvl="0"/>
            <a:r>
              <a:rPr lang="en-GB" sz="1600" dirty="0"/>
              <a:t>The FAAM ADL baseline scores were lying between 51.2 and 56.0 </a:t>
            </a:r>
          </a:p>
          <a:p>
            <a:pPr lvl="0"/>
            <a:r>
              <a:rPr lang="en-GB" sz="1600" dirty="0"/>
              <a:t>All groups showed a large increase in FAAM ADL  score, indicating improvement  in function</a:t>
            </a:r>
          </a:p>
          <a:p>
            <a:pPr lvl="0"/>
            <a:r>
              <a:rPr lang="en-GB" sz="1600" dirty="0"/>
              <a:t>At the primary endpoint day 7, the score was 81.0 for the Traumeel</a:t>
            </a:r>
            <a:r>
              <a:rPr lang="en-GB" sz="1600" baseline="30000" dirty="0"/>
              <a:t> </a:t>
            </a:r>
            <a:r>
              <a:rPr lang="en-GB" sz="1600" dirty="0"/>
              <a:t>ointment group, 85.1 for the Traumeel</a:t>
            </a:r>
            <a:r>
              <a:rPr lang="en-GB" sz="1600" baseline="30000" dirty="0"/>
              <a:t> </a:t>
            </a:r>
            <a:r>
              <a:rPr lang="en-GB" sz="1600" dirty="0"/>
              <a:t>gel group and 79.8 for the diclofenac gel group, with a final score of 100 (best score) after 6 weeks</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50</a:t>
            </a:fld>
            <a:endParaRPr lang="en-GB" dirty="0"/>
          </a:p>
        </p:txBody>
      </p:sp>
    </p:spTree>
    <p:extLst>
      <p:ext uri="{BB962C8B-B14F-4D97-AF65-F5344CB8AC3E}">
        <p14:creationId xmlns:p14="http://schemas.microsoft.com/office/powerpoint/2010/main" val="1905975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r>
              <a:rPr lang="en-GB" sz="1600" b="1" dirty="0">
                <a:solidFill>
                  <a:srgbClr val="0083BE"/>
                </a:solidFill>
              </a:rPr>
              <a:t>FAAM ADL subscale score FAAM </a:t>
            </a:r>
          </a:p>
          <a:p>
            <a:r>
              <a:rPr lang="en-GB" sz="1600" b="1" dirty="0">
                <a:solidFill>
                  <a:srgbClr val="0083BE"/>
                </a:solidFill>
              </a:rPr>
              <a:t>Absolute scores on Day 7</a:t>
            </a:r>
          </a:p>
          <a:p>
            <a:r>
              <a:rPr lang="en-GB" sz="1600" b="1" dirty="0">
                <a:solidFill>
                  <a:srgbClr val="0083BE"/>
                </a:solidFill>
              </a:rPr>
              <a:t>(Intent-To-Treat population)</a:t>
            </a:r>
          </a:p>
          <a:p>
            <a:pPr lvl="0"/>
            <a:r>
              <a:rPr lang="en-GB" sz="1600" dirty="0"/>
              <a:t>The FAAM ADL baseline scores were lying between 51.2 and 56.0 </a:t>
            </a:r>
          </a:p>
          <a:p>
            <a:pPr lvl="0"/>
            <a:r>
              <a:rPr lang="en-GB" sz="1600" dirty="0"/>
              <a:t>All groups showed a large increase in FAAM ADL  score, indicating improvement  in function</a:t>
            </a:r>
          </a:p>
          <a:p>
            <a:pPr lvl="0"/>
            <a:r>
              <a:rPr lang="en-GB" sz="1600" dirty="0"/>
              <a:t>At the primary endpoint day 7, the score was 81.0 for the Traumeel</a:t>
            </a:r>
            <a:r>
              <a:rPr lang="en-GB" sz="1600" baseline="30000" dirty="0"/>
              <a:t> </a:t>
            </a:r>
            <a:r>
              <a:rPr lang="en-GB" sz="1600" dirty="0"/>
              <a:t>ointment group, 85.1 for the Traumeel</a:t>
            </a:r>
            <a:r>
              <a:rPr lang="en-GB" sz="1600" baseline="30000" dirty="0"/>
              <a:t> </a:t>
            </a:r>
            <a:r>
              <a:rPr lang="en-GB" sz="1600" dirty="0"/>
              <a:t>gel group and 79.8 for the diclofenac gel group, with a final score of 100 (best score) after 6 weeks</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51</a:t>
            </a:fld>
            <a:endParaRPr lang="en-GB" dirty="0"/>
          </a:p>
        </p:txBody>
      </p:sp>
    </p:spTree>
    <p:extLst>
      <p:ext uri="{BB962C8B-B14F-4D97-AF65-F5344CB8AC3E}">
        <p14:creationId xmlns:p14="http://schemas.microsoft.com/office/powerpoint/2010/main" val="1905975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Secondary efficacy variable: swelling</a:t>
            </a:r>
            <a:br>
              <a:rPr lang="en-GB" sz="1200" b="1" dirty="0" smtClean="0"/>
            </a:br>
            <a:r>
              <a:rPr lang="en-GB" sz="1200" b="1" dirty="0" smtClean="0"/>
              <a:t>Changes from baseline</a:t>
            </a:r>
            <a:endParaRPr lang="en-GB" dirty="0" smtClean="0"/>
          </a:p>
          <a:p>
            <a:endParaRPr lang="en-US" dirty="0"/>
          </a:p>
        </p:txBody>
      </p:sp>
      <p:sp>
        <p:nvSpPr>
          <p:cNvPr id="4" name="Slide Number Placeholder 3"/>
          <p:cNvSpPr>
            <a:spLocks noGrp="1"/>
          </p:cNvSpPr>
          <p:nvPr>
            <p:ph type="sldNum" sz="quarter" idx="10"/>
          </p:nvPr>
        </p:nvSpPr>
        <p:spPr/>
        <p:txBody>
          <a:bodyPr/>
          <a:lstStyle/>
          <a:p>
            <a:fld id="{2F3CA679-43E8-4D9F-ABEC-2B3D859E15F8}" type="slidenum">
              <a:rPr lang="en-GB" smtClean="0"/>
              <a:pPr/>
              <a:t>52</a:t>
            </a:fld>
            <a:endParaRPr lang="en-GB"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Secondary efficacy variable: swelling</a:t>
            </a:r>
            <a:br>
              <a:rPr lang="en-GB" sz="1200" b="1" dirty="0" smtClean="0"/>
            </a:br>
            <a:r>
              <a:rPr lang="en-GB" sz="1200" b="1" dirty="0" smtClean="0"/>
              <a:t>Changes from baseline</a:t>
            </a:r>
            <a:endParaRPr lang="en-GB" dirty="0" smtClean="0"/>
          </a:p>
          <a:p>
            <a:endParaRPr lang="en-US" dirty="0"/>
          </a:p>
        </p:txBody>
      </p:sp>
      <p:sp>
        <p:nvSpPr>
          <p:cNvPr id="4" name="Slide Number Placeholder 3"/>
          <p:cNvSpPr>
            <a:spLocks noGrp="1"/>
          </p:cNvSpPr>
          <p:nvPr>
            <p:ph type="sldNum" sz="quarter" idx="10"/>
          </p:nvPr>
        </p:nvSpPr>
        <p:spPr/>
        <p:txBody>
          <a:bodyPr/>
          <a:lstStyle/>
          <a:p>
            <a:fld id="{2F3CA679-43E8-4D9F-ABEC-2B3D859E15F8}" type="slidenum">
              <a:rPr lang="en-GB" smtClean="0"/>
              <a:pPr/>
              <a:t>53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Pct val="150000"/>
              <a:buFontTx/>
              <a:buNone/>
              <a:tabLst/>
              <a:defRPr/>
            </a:pPr>
            <a:r>
              <a:rPr lang="en-GB" sz="1800" b="1" dirty="0" smtClean="0">
                <a:solidFill>
                  <a:srgbClr val="00B050"/>
                </a:solidFill>
              </a:rPr>
              <a:t>The visual analogue scale (VAS) is a validated tool</a:t>
            </a:r>
            <a:r>
              <a:rPr lang="en-GB" sz="1800" b="1" baseline="30000" dirty="0" smtClean="0">
                <a:solidFill>
                  <a:srgbClr val="00B050"/>
                </a:solidFill>
              </a:rPr>
              <a:t>1,2</a:t>
            </a:r>
            <a:r>
              <a:rPr lang="en-GB" sz="1800" b="1" dirty="0" smtClean="0">
                <a:solidFill>
                  <a:srgbClr val="00B050"/>
                </a:solidFill>
              </a:rPr>
              <a:t> and is one of the most widely accepted measures of pain intensity in pain research.</a:t>
            </a:r>
            <a:r>
              <a:rPr lang="en-GB" sz="1800" b="1" baseline="0" dirty="0" smtClean="0">
                <a:solidFill>
                  <a:srgbClr val="00B050"/>
                </a:solidFill>
              </a:rPr>
              <a:t> </a:t>
            </a:r>
            <a:r>
              <a:rPr lang="en-GB" sz="1800" b="1" dirty="0" smtClean="0"/>
              <a:t>The visual analogue scale (VAS) was devised to measure the amount of pain that a patient feels ranged across a continuum from none to unbearable pain. VAS was used in the TAASS study: a 10cm (100 mm) VAS, starting with no pain (0 cm/0 mm) and ending with unbearable pain (10 cm/100 mm). </a:t>
            </a:r>
          </a:p>
          <a:p>
            <a:endParaRPr lang="en-GB" sz="20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B050"/>
                </a:solidFill>
              </a:rPr>
              <a:t>References</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B050"/>
                </a:solidFill>
              </a:rPr>
              <a:t>1. Cox JM. Radiographer April 2005; 52 (5):22;</a:t>
            </a:r>
            <a:br>
              <a:rPr lang="en-US" sz="2000" dirty="0" smtClean="0">
                <a:solidFill>
                  <a:srgbClr val="00B050"/>
                </a:solidFill>
              </a:rPr>
            </a:br>
            <a:r>
              <a:rPr lang="en-US" sz="2000" dirty="0" smtClean="0">
                <a:solidFill>
                  <a:srgbClr val="00B050"/>
                </a:solidFill>
              </a:rPr>
              <a:t>2. Younger et al. Current Pain and Headache Reports 2009, 13:39–43</a:t>
            </a:r>
          </a:p>
          <a:p>
            <a:endParaRPr lang="en-GB" sz="2000" b="1" baseline="0" dirty="0" smtClean="0"/>
          </a:p>
        </p:txBody>
      </p:sp>
      <p:sp>
        <p:nvSpPr>
          <p:cNvPr id="4" name="Slide Number Placeholder 3"/>
          <p:cNvSpPr>
            <a:spLocks noGrp="1"/>
          </p:cNvSpPr>
          <p:nvPr>
            <p:ph type="sldNum" sz="quarter" idx="10"/>
          </p:nvPr>
        </p:nvSpPr>
        <p:spPr/>
        <p:txBody>
          <a:bodyPr/>
          <a:lstStyle/>
          <a:p>
            <a:fld id="{7CE36BB9-DCC6-49FC-A08F-84847D2CD563}" type="slidenum">
              <a:rPr lang="en-GB" smtClean="0"/>
              <a:pPr/>
              <a:t>8</a:t>
            </a:fld>
            <a:endParaRPr lang="en-GB" dirty="0"/>
          </a:p>
        </p:txBody>
      </p:sp>
    </p:spTree>
    <p:extLst>
      <p:ext uri="{BB962C8B-B14F-4D97-AF65-F5344CB8AC3E}">
        <p14:creationId xmlns:p14="http://schemas.microsoft.com/office/powerpoint/2010/main" val="900112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000" b="1" baseline="0" dirty="0" smtClean="0"/>
          </a:p>
        </p:txBody>
      </p:sp>
      <p:sp>
        <p:nvSpPr>
          <p:cNvPr id="4" name="Slide Number Placeholder 3"/>
          <p:cNvSpPr>
            <a:spLocks noGrp="1"/>
          </p:cNvSpPr>
          <p:nvPr>
            <p:ph type="sldNum" sz="quarter" idx="10"/>
          </p:nvPr>
        </p:nvSpPr>
        <p:spPr/>
        <p:txBody>
          <a:bodyPr/>
          <a:lstStyle/>
          <a:p>
            <a:fld id="{7CE36BB9-DCC6-49FC-A08F-84847D2CD563}" type="slidenum">
              <a:rPr lang="en-GB" smtClean="0"/>
              <a:pPr/>
              <a:t>9</a:t>
            </a:fld>
            <a:endParaRPr lang="en-GB" dirty="0"/>
          </a:p>
        </p:txBody>
      </p:sp>
    </p:spTree>
    <p:extLst>
      <p:ext uri="{BB962C8B-B14F-4D97-AF65-F5344CB8AC3E}">
        <p14:creationId xmlns:p14="http://schemas.microsoft.com/office/powerpoint/2010/main" val="900112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lvl="0"/>
            <a:r>
              <a:rPr lang="en-GB" sz="1800" b="1" dirty="0"/>
              <a:t>Primary Efficacy Variable: VAS Pain % Change from Baseline on Day 7 (ITT Population) </a:t>
            </a:r>
            <a:br>
              <a:rPr lang="en-GB" sz="1800" b="1" dirty="0"/>
            </a:br>
            <a:r>
              <a:rPr lang="en-GB" sz="1800" dirty="0"/>
              <a:t>The percentage reduction in ankle pain at day 7 of treatment with Traumeel ointment :33.0 mm (60.6%) or with Traumeel gel: 37.1 mm  (71.1%) is similar to that of diclofenac gel: 37.1 mm (68.9%) and, after 6 weeks from injury, all patients are 100% pain free.</a:t>
            </a:r>
          </a:p>
          <a:p>
            <a:pPr lvl="0"/>
            <a:endParaRPr lang="en-GB" sz="1800" dirty="0"/>
          </a:p>
          <a:p>
            <a:pPr lvl="0"/>
            <a:r>
              <a:rPr lang="en-GB" sz="1800" dirty="0"/>
              <a:t>Note: The p values are greater than 0.05 (i.e. the p value is not equal to or less than 0.05) and therefore demonstrate that Traumeel ointment is as effective as diclofenac gel</a:t>
            </a:r>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10</a:t>
            </a:fld>
            <a:endParaRPr lang="en-GB" dirty="0"/>
          </a:p>
        </p:txBody>
      </p:sp>
    </p:spTree>
    <p:extLst>
      <p:ext uri="{BB962C8B-B14F-4D97-AF65-F5344CB8AC3E}">
        <p14:creationId xmlns:p14="http://schemas.microsoft.com/office/powerpoint/2010/main" val="2844998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lvl="0"/>
            <a:r>
              <a:rPr lang="en-GB" sz="1800" b="1" dirty="0"/>
              <a:t>Primary Efficacy Variable: VAS Pain on Day 7; Absolute Scores (ITT Population)</a:t>
            </a:r>
          </a:p>
          <a:p>
            <a:pPr lvl="0"/>
            <a:r>
              <a:rPr lang="en-GB" sz="1800" dirty="0"/>
              <a:t>On Day 7, median reductions from baseline in VAS pain score were demonstrated by all groups: </a:t>
            </a:r>
            <a:r>
              <a:rPr lang="en-GB" dirty="0" smtClean="0"/>
              <a:t> </a:t>
            </a:r>
          </a:p>
          <a:p>
            <a:pPr lvl="1"/>
            <a:r>
              <a:rPr lang="en-GB" sz="1600" dirty="0"/>
              <a:t>Traumeel ointment: from 52.6 mm to 21.60 mm</a:t>
            </a:r>
          </a:p>
          <a:p>
            <a:pPr lvl="1"/>
            <a:r>
              <a:rPr lang="en-GB" sz="1600" dirty="0"/>
              <a:t>Traumeel gel: from 53.1 mm to 16.00 mm</a:t>
            </a:r>
          </a:p>
          <a:p>
            <a:pPr lvl="1"/>
            <a:r>
              <a:rPr lang="en-GB" sz="1600" dirty="0"/>
              <a:t>Diclofenac gel: from 55.7 mm to </a:t>
            </a:r>
            <a:r>
              <a:rPr lang="en-GB" sz="1600" b="0" strike="noStrike" dirty="0" smtClean="0"/>
              <a:t>17.50 </a:t>
            </a:r>
            <a:r>
              <a:rPr lang="en-GB" sz="1600" b="0" strike="noStrike" dirty="0"/>
              <a:t>mm </a:t>
            </a:r>
          </a:p>
          <a:p>
            <a:pPr lvl="1"/>
            <a:endParaRPr lang="en-GB" sz="1600" dirty="0"/>
          </a:p>
          <a:p>
            <a:pPr lvl="0"/>
            <a:r>
              <a:rPr lang="en-GB" dirty="0"/>
              <a:t>Note: The p values are greater than 0.05 (i.e. the p value is not equal to or less than 0.05) and therefore demonstrate that Traumeel ointment is as effective as diclofenac gel</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11</a:t>
            </a:fld>
            <a:endParaRPr lang="en-GB" dirty="0"/>
          </a:p>
        </p:txBody>
      </p:sp>
    </p:spTree>
    <p:extLst>
      <p:ext uri="{BB962C8B-B14F-4D97-AF65-F5344CB8AC3E}">
        <p14:creationId xmlns:p14="http://schemas.microsoft.com/office/powerpoint/2010/main" val="705704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defTabSz="924367">
              <a:defRPr/>
            </a:pPr>
            <a:r>
              <a:rPr lang="en-GB" dirty="0"/>
              <a:t>Total pain relief (100.0%) at day 7 was reached in 8.5% of patients in the Traumeel</a:t>
            </a:r>
            <a:r>
              <a:rPr lang="en-GB" baseline="30000" dirty="0"/>
              <a:t> </a:t>
            </a:r>
            <a:r>
              <a:rPr lang="en-GB" dirty="0"/>
              <a:t>ointment group, in 5.0% of the patients in the Traumeel</a:t>
            </a:r>
            <a:r>
              <a:rPr lang="en-GB" baseline="30000" dirty="0"/>
              <a:t> </a:t>
            </a:r>
            <a:r>
              <a:rPr lang="en-GB" dirty="0"/>
              <a:t>gel group and in 5.9% of the patients in the diclofenac group</a:t>
            </a:r>
          </a:p>
          <a:p>
            <a:endParaRPr lang="en-GB" dirty="0" smtClean="0"/>
          </a:p>
        </p:txBody>
      </p:sp>
      <p:sp>
        <p:nvSpPr>
          <p:cNvPr id="4" name="Slide Number Placeholder 3"/>
          <p:cNvSpPr>
            <a:spLocks noGrp="1"/>
          </p:cNvSpPr>
          <p:nvPr>
            <p:ph type="sldNum" sz="quarter" idx="10"/>
          </p:nvPr>
        </p:nvSpPr>
        <p:spPr/>
        <p:txBody>
          <a:bodyPr/>
          <a:lstStyle/>
          <a:p>
            <a:fld id="{7CE36BB9-DCC6-49FC-A08F-84847D2CD563}" type="slidenum">
              <a:rPr lang="en-GB" smtClean="0"/>
              <a:pPr/>
              <a:t>12</a:t>
            </a:fld>
            <a:endParaRPr lang="en-GB" dirty="0"/>
          </a:p>
        </p:txBody>
      </p:sp>
    </p:spTree>
    <p:extLst>
      <p:ext uri="{BB962C8B-B14F-4D97-AF65-F5344CB8AC3E}">
        <p14:creationId xmlns:p14="http://schemas.microsoft.com/office/powerpoint/2010/main" val="528506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8213" y="750888"/>
            <a:ext cx="5011737" cy="3757612"/>
          </a:xfrm>
        </p:spPr>
      </p:sp>
      <p:sp>
        <p:nvSpPr>
          <p:cNvPr id="3" name="Notes Placeholder 2"/>
          <p:cNvSpPr>
            <a:spLocks noGrp="1"/>
          </p:cNvSpPr>
          <p:nvPr>
            <p:ph type="body" idx="1"/>
          </p:nvPr>
        </p:nvSpPr>
        <p:spPr/>
        <p:txBody>
          <a:bodyPr/>
          <a:lstStyle/>
          <a:p>
            <a:pPr rtl="0" eaLnBrk="1" fontAlgn="t" latinLnBrk="0" hangingPunct="1"/>
            <a:endParaRPr lang="en-GB" dirty="0"/>
          </a:p>
        </p:txBody>
      </p:sp>
      <p:sp>
        <p:nvSpPr>
          <p:cNvPr id="4" name="Slide Number Placeholder 3"/>
          <p:cNvSpPr>
            <a:spLocks noGrp="1"/>
          </p:cNvSpPr>
          <p:nvPr>
            <p:ph type="sldNum" sz="quarter" idx="10"/>
          </p:nvPr>
        </p:nvSpPr>
        <p:spPr/>
        <p:txBody>
          <a:bodyPr/>
          <a:lstStyle/>
          <a:p>
            <a:fld id="{7CE36BB9-DCC6-49FC-A08F-84847D2CD563}" type="slidenum">
              <a:rPr lang="en-GB" smtClean="0"/>
              <a:pPr/>
              <a:t>13</a:t>
            </a:fld>
            <a:endParaRPr lang="en-GB" dirty="0"/>
          </a:p>
        </p:txBody>
      </p:sp>
    </p:spTree>
    <p:extLst>
      <p:ext uri="{BB962C8B-B14F-4D97-AF65-F5344CB8AC3E}">
        <p14:creationId xmlns:p14="http://schemas.microsoft.com/office/powerpoint/2010/main" val="39131079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1"/>
        </a:solidFill>
        <a:effectLst/>
      </p:bgPr>
    </p:bg>
    <p:spTree>
      <p:nvGrpSpPr>
        <p:cNvPr id="1" name=""/>
        <p:cNvGrpSpPr/>
        <p:nvPr/>
      </p:nvGrpSpPr>
      <p:grpSpPr>
        <a:xfrm>
          <a:off x="0" y="0"/>
          <a:ext cx="0" cy="0"/>
          <a:chOff x="0" y="0"/>
          <a:chExt cx="0" cy="0"/>
        </a:xfrm>
      </p:grpSpPr>
      <p:sp>
        <p:nvSpPr>
          <p:cNvPr id="4" name="Rechteck 6"/>
          <p:cNvSpPr>
            <a:spLocks noChangeArrowheads="1"/>
          </p:cNvSpPr>
          <p:nvPr/>
        </p:nvSpPr>
        <p:spPr bwMode="auto">
          <a:xfrm>
            <a:off x="0" y="0"/>
            <a:ext cx="9144000" cy="928688"/>
          </a:xfrm>
          <a:prstGeom prst="rect">
            <a:avLst/>
          </a:prstGeom>
          <a:solidFill>
            <a:schemeClr val="tx2"/>
          </a:solidFill>
          <a:ln w="9525">
            <a:solidFill>
              <a:srgbClr val="0072CF"/>
            </a:solidFill>
            <a:miter lim="800000"/>
            <a:headEnd/>
            <a:tailEnd/>
          </a:ln>
          <a:effectLst>
            <a:outerShdw blurRad="63500" dist="23000" dir="5400000" rotWithShape="0">
              <a:srgbClr val="000000">
                <a:alpha val="34998"/>
              </a:srgbClr>
            </a:outerShdw>
          </a:effectLst>
        </p:spPr>
        <p:txBody>
          <a:bodyPr anchor="ctr"/>
          <a:lstStyle/>
          <a:p>
            <a:pPr algn="ctr">
              <a:defRPr/>
            </a:pPr>
            <a:endParaRPr lang="de-DE">
              <a:solidFill>
                <a:srgbClr val="FFFFFF"/>
              </a:solidFill>
            </a:endParaRPr>
          </a:p>
        </p:txBody>
      </p:sp>
      <p:pic>
        <p:nvPicPr>
          <p:cNvPr id="5" name="Bild 2"/>
          <p:cNvPicPr>
            <a:picLocks noChangeAspect="1"/>
          </p:cNvPicPr>
          <p:nvPr/>
        </p:nvPicPr>
        <p:blipFill>
          <a:blip r:embed="rId2" cstate="print"/>
          <a:srcRect l="9058" t="20773" r="7152" b="20773"/>
          <a:stretch>
            <a:fillRect/>
          </a:stretch>
        </p:blipFill>
        <p:spPr bwMode="auto">
          <a:xfrm>
            <a:off x="495300" y="1619250"/>
            <a:ext cx="3725863" cy="1290638"/>
          </a:xfrm>
          <a:prstGeom prst="rect">
            <a:avLst/>
          </a:prstGeom>
          <a:noFill/>
          <a:ln w="9525">
            <a:noFill/>
            <a:miter lim="800000"/>
            <a:headEnd/>
            <a:tailEnd/>
          </a:ln>
        </p:spPr>
      </p:pic>
      <p:sp>
        <p:nvSpPr>
          <p:cNvPr id="20483" name="Title Placeholder 1"/>
          <p:cNvSpPr>
            <a:spLocks noGrp="1"/>
          </p:cNvSpPr>
          <p:nvPr>
            <p:ph type="ctrTitle"/>
          </p:nvPr>
        </p:nvSpPr>
        <p:spPr>
          <a:xfrm>
            <a:off x="431800" y="3165475"/>
            <a:ext cx="8277225" cy="1258888"/>
          </a:xfrm>
        </p:spPr>
        <p:txBody>
          <a:bodyPr/>
          <a:lstStyle>
            <a:lvl1pPr>
              <a:defRPr smtClean="0">
                <a:solidFill>
                  <a:srgbClr val="0072CF"/>
                </a:solidFill>
              </a:defRPr>
            </a:lvl1pPr>
          </a:lstStyle>
          <a:p>
            <a:r>
              <a:rPr lang="en-US" smtClean="0"/>
              <a:t>Click to edit Master title style</a:t>
            </a:r>
            <a:endParaRPr lang="de-DE" smtClean="0"/>
          </a:p>
        </p:txBody>
      </p:sp>
      <p:sp>
        <p:nvSpPr>
          <p:cNvPr id="20484" name="Text Placeholder 2"/>
          <p:cNvSpPr>
            <a:spLocks noGrp="1"/>
          </p:cNvSpPr>
          <p:nvPr>
            <p:ph type="subTitle" idx="1"/>
          </p:nvPr>
        </p:nvSpPr>
        <p:spPr>
          <a:xfrm>
            <a:off x="431800" y="4605338"/>
            <a:ext cx="8277225" cy="1150937"/>
          </a:xfrm>
        </p:spPr>
        <p:txBody>
          <a:bodyPr/>
          <a:lstStyle>
            <a:lvl1pPr marL="0" indent="0">
              <a:buFontTx/>
              <a:buNone/>
              <a:defRPr smtClean="0"/>
            </a:lvl1pPr>
          </a:lstStyle>
          <a:p>
            <a:r>
              <a:rPr lang="en-US" smtClean="0"/>
              <a:t>Click to edit Master subtitle style</a:t>
            </a:r>
            <a:endParaRPr lang="de-DE"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5452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cxnSp>
        <p:nvCxnSpPr>
          <p:cNvPr id="8" name="Straight Connector 7"/>
          <p:cNvCxnSpPr/>
          <p:nvPr userDrawn="1"/>
        </p:nvCxnSpPr>
        <p:spPr>
          <a:xfrm flipH="1">
            <a:off x="430908" y="6021288"/>
            <a:ext cx="6192688" cy="0"/>
          </a:xfrm>
          <a:prstGeom prst="line">
            <a:avLst/>
          </a:prstGeom>
          <a:ln w="12700">
            <a:solidFill>
              <a:srgbClr val="0083BE"/>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3"/>
          <p:cNvSpPr>
            <a:spLocks noGrp="1"/>
          </p:cNvSpPr>
          <p:nvPr>
            <p:ph type="body" sz="quarter" idx="10"/>
          </p:nvPr>
        </p:nvSpPr>
        <p:spPr>
          <a:xfrm>
            <a:off x="433501" y="6092825"/>
            <a:ext cx="6203359" cy="649288"/>
          </a:xfrm>
        </p:spPr>
        <p:txBody>
          <a:bodyPr lIns="0"/>
          <a:lstStyle>
            <a:lvl1pPr marL="0" indent="0">
              <a:buFont typeface="+mj-lt"/>
              <a:buNone/>
              <a:defRPr sz="800"/>
            </a:lvl1pPr>
            <a:lvl2pPr marL="457200" indent="0">
              <a:buFont typeface="+mj-lt"/>
              <a:buNone/>
              <a:defRPr sz="800"/>
            </a:lvl2pPr>
            <a:lvl3pPr marL="914400" indent="0">
              <a:buFont typeface="+mj-lt"/>
              <a:buNone/>
              <a:defRPr sz="800"/>
            </a:lvl3pPr>
            <a:lvl4pPr marL="1371600" indent="0">
              <a:buFont typeface="+mj-lt"/>
              <a:buNone/>
              <a:defRPr sz="800"/>
            </a:lvl4pPr>
            <a:lvl5pPr marL="1828800" indent="0">
              <a:buFont typeface="+mj-lt"/>
              <a:buNone/>
              <a:defRPr sz="800"/>
            </a:lvl5pPr>
          </a:lstStyle>
          <a:p>
            <a:pPr lvl="0"/>
            <a:r>
              <a:rPr lang="en-GB" dirty="0" smtClean="0"/>
              <a:t>Click to edit Master text styles</a:t>
            </a:r>
            <a:endParaRPr lang="en-US" dirty="0"/>
          </a:p>
        </p:txBody>
      </p:sp>
    </p:spTree>
    <p:extLst>
      <p:ext uri="{BB962C8B-B14F-4D97-AF65-F5344CB8AC3E}">
        <p14:creationId xmlns:p14="http://schemas.microsoft.com/office/powerpoint/2010/main" val="775315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FOOTER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a:xfrm>
            <a:off x="8305800" y="242888"/>
            <a:ext cx="554038" cy="365125"/>
          </a:xfrm>
          <a:prstGeom prst="rect">
            <a:avLst/>
          </a:prstGeom>
        </p:spPr>
        <p:txBody>
          <a:bodyPr/>
          <a:lstStyle/>
          <a:p>
            <a:fld id="{3FC8A863-D41C-4C5E-B7A1-03694A8226A9}" type="slidenum">
              <a:rPr lang="en-GB" smtClean="0"/>
              <a:pPr/>
              <a:t>‹N°›</a:t>
            </a:fld>
            <a:endParaRPr lang="en-GB"/>
          </a:p>
        </p:txBody>
      </p:sp>
      <p:sp>
        <p:nvSpPr>
          <p:cNvPr id="7" name="Rectangle 6"/>
          <p:cNvSpPr/>
          <p:nvPr userDrawn="1"/>
        </p:nvSpPr>
        <p:spPr>
          <a:xfrm>
            <a:off x="8244596" y="184150"/>
            <a:ext cx="720725" cy="1800225"/>
          </a:xfrm>
          <a:prstGeom prst="rect">
            <a:avLst/>
          </a:prstGeom>
          <a:solidFill>
            <a:srgbClr val="0083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pitchFamily="-107" charset="-128"/>
            </a:endParaRPr>
          </a:p>
        </p:txBody>
      </p:sp>
      <p:sp>
        <p:nvSpPr>
          <p:cNvPr id="8" name="Rectangle 7"/>
          <p:cNvSpPr/>
          <p:nvPr userDrawn="1"/>
        </p:nvSpPr>
        <p:spPr>
          <a:xfrm>
            <a:off x="8074734" y="184150"/>
            <a:ext cx="90487" cy="1800225"/>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pitchFamily="-107" charset="-128"/>
            </a:endParaRPr>
          </a:p>
        </p:txBody>
      </p:sp>
      <p:cxnSp>
        <p:nvCxnSpPr>
          <p:cNvPr id="9" name="Straight Connector 8"/>
          <p:cNvCxnSpPr/>
          <p:nvPr userDrawn="1"/>
        </p:nvCxnSpPr>
        <p:spPr>
          <a:xfrm>
            <a:off x="179512" y="6178814"/>
            <a:ext cx="7905098" cy="0"/>
          </a:xfrm>
          <a:prstGeom prst="line">
            <a:avLst/>
          </a:prstGeom>
          <a:ln w="12700">
            <a:solidFill>
              <a:srgbClr val="0083BE"/>
            </a:solidFill>
          </a:ln>
          <a:effectLst/>
        </p:spPr>
        <p:style>
          <a:lnRef idx="2">
            <a:schemeClr val="accent1"/>
          </a:lnRef>
          <a:fillRef idx="0">
            <a:schemeClr val="accent1"/>
          </a:fillRef>
          <a:effectRef idx="1">
            <a:schemeClr val="accent1"/>
          </a:effectRef>
          <a:fontRef idx="minor">
            <a:schemeClr val="tx1"/>
          </a:fontRef>
        </p:style>
      </p:cxnSp>
      <p:sp>
        <p:nvSpPr>
          <p:cNvPr id="10" name="Text Placeholder 13"/>
          <p:cNvSpPr>
            <a:spLocks noGrp="1"/>
          </p:cNvSpPr>
          <p:nvPr>
            <p:ph type="body" sz="quarter" idx="13"/>
          </p:nvPr>
        </p:nvSpPr>
        <p:spPr>
          <a:xfrm>
            <a:off x="179513" y="6237311"/>
            <a:ext cx="7892217" cy="504801"/>
          </a:xfrm>
        </p:spPr>
        <p:txBody>
          <a:bodyPr lIns="0"/>
          <a:lstStyle>
            <a:lvl1pPr marL="0" indent="0">
              <a:buFont typeface="+mj-lt"/>
              <a:buNone/>
              <a:defRPr sz="900">
                <a:solidFill>
                  <a:schemeClr val="tx1"/>
                </a:solidFill>
              </a:defRPr>
            </a:lvl1pPr>
            <a:lvl2pPr marL="457200" indent="0">
              <a:buFont typeface="+mj-lt"/>
              <a:buNone/>
              <a:defRPr sz="800"/>
            </a:lvl2pPr>
            <a:lvl3pPr marL="914400" indent="0">
              <a:buFont typeface="+mj-lt"/>
              <a:buNone/>
              <a:defRPr sz="800"/>
            </a:lvl3pPr>
            <a:lvl4pPr marL="1371600" indent="0">
              <a:buFont typeface="+mj-lt"/>
              <a:buNone/>
              <a:defRPr sz="800"/>
            </a:lvl4pPr>
            <a:lvl5pPr marL="1828800" indent="0">
              <a:buFont typeface="+mj-lt"/>
              <a:buNone/>
              <a:defRPr sz="800"/>
            </a:lvl5pPr>
          </a:lstStyle>
          <a:p>
            <a:pPr lvl="0"/>
            <a:r>
              <a:rPr lang="en-GB" dirty="0" smtClean="0"/>
              <a:t>Click to edit Master text styles</a:t>
            </a:r>
            <a:endParaRPr lang="en-US" dirty="0"/>
          </a:p>
        </p:txBody>
      </p:sp>
    </p:spTree>
    <p:extLst>
      <p:ext uri="{BB962C8B-B14F-4D97-AF65-F5344CB8AC3E}">
        <p14:creationId xmlns:p14="http://schemas.microsoft.com/office/powerpoint/2010/main" val="31239074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a:spLocks noChangeArrowheads="1"/>
          </p:cNvSpPr>
          <p:nvPr/>
        </p:nvSpPr>
        <p:spPr bwMode="auto">
          <a:xfrm>
            <a:off x="0" y="0"/>
            <a:ext cx="9144000" cy="928688"/>
          </a:xfrm>
          <a:prstGeom prst="rect">
            <a:avLst/>
          </a:prstGeom>
          <a:solidFill>
            <a:schemeClr val="tx2"/>
          </a:solidFill>
          <a:ln w="9525">
            <a:solidFill>
              <a:srgbClr val="0072CF"/>
            </a:solidFill>
            <a:miter lim="800000"/>
            <a:headEnd/>
            <a:tailEnd/>
          </a:ln>
          <a:effectLst>
            <a:outerShdw blurRad="63500" dist="23000" dir="5400000" rotWithShape="0">
              <a:srgbClr val="000000">
                <a:alpha val="34998"/>
              </a:srgbClr>
            </a:outerShdw>
          </a:effectLst>
        </p:spPr>
        <p:txBody>
          <a:bodyPr anchor="ctr"/>
          <a:lstStyle/>
          <a:p>
            <a:pPr algn="ctr">
              <a:defRPr/>
            </a:pPr>
            <a:endParaRPr lang="de-DE">
              <a:solidFill>
                <a:srgbClr val="FFFFFF"/>
              </a:solidFill>
            </a:endParaRPr>
          </a:p>
        </p:txBody>
      </p:sp>
      <p:sp>
        <p:nvSpPr>
          <p:cNvPr id="1027" name="Title Placeholder 1"/>
          <p:cNvSpPr>
            <a:spLocks noGrp="1"/>
          </p:cNvSpPr>
          <p:nvPr>
            <p:ph type="title"/>
          </p:nvPr>
        </p:nvSpPr>
        <p:spPr bwMode="auto">
          <a:xfrm>
            <a:off x="431800" y="0"/>
            <a:ext cx="8642350" cy="928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1028" name="Text Placeholder 2"/>
          <p:cNvSpPr>
            <a:spLocks noGrp="1"/>
          </p:cNvSpPr>
          <p:nvPr>
            <p:ph type="body" idx="1"/>
          </p:nvPr>
        </p:nvSpPr>
        <p:spPr bwMode="auto">
          <a:xfrm>
            <a:off x="431800" y="1438275"/>
            <a:ext cx="8277225" cy="4498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pic>
        <p:nvPicPr>
          <p:cNvPr id="1030" name="Bild 2"/>
          <p:cNvPicPr>
            <a:picLocks noChangeAspect="1"/>
          </p:cNvPicPr>
          <p:nvPr/>
        </p:nvPicPr>
        <p:blipFill>
          <a:blip r:embed="rId6" cstate="print"/>
          <a:srcRect l="7945" t="19815" r="7945" b="19815"/>
          <a:stretch>
            <a:fillRect/>
          </a:stretch>
        </p:blipFill>
        <p:spPr bwMode="auto">
          <a:xfrm>
            <a:off x="6908800" y="5994400"/>
            <a:ext cx="1800225" cy="641350"/>
          </a:xfrm>
          <a:prstGeom prst="rect">
            <a:avLst/>
          </a:prstGeom>
          <a:noFill/>
          <a:ln w="9525">
            <a:noFill/>
            <a:miter lim="800000"/>
            <a:headEnd/>
            <a:tailEnd/>
          </a:ln>
        </p:spPr>
      </p:pic>
    </p:spTree>
    <p:extLst>
      <p:ext uri="{BB962C8B-B14F-4D97-AF65-F5344CB8AC3E}">
        <p14:creationId xmlns:p14="http://schemas.microsoft.com/office/powerpoint/2010/main" val="3588145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l" rtl="0" eaLnBrk="1" fontAlgn="base" hangingPunct="1">
        <a:lnSpc>
          <a:spcPct val="90000"/>
        </a:lnSpc>
        <a:spcBef>
          <a:spcPct val="0"/>
        </a:spcBef>
        <a:spcAft>
          <a:spcPct val="0"/>
        </a:spcAft>
        <a:defRPr sz="2800" kern="1200">
          <a:solidFill>
            <a:schemeClr val="bg1"/>
          </a:solidFill>
          <a:latin typeface="+mj-lt"/>
          <a:ea typeface="ＭＳ Ｐゴシック" charset="-128"/>
          <a:cs typeface="+mj-cs"/>
        </a:defRPr>
      </a:lvl1pPr>
      <a:lvl2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2pPr>
      <a:lvl3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3pPr>
      <a:lvl4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4pPr>
      <a:lvl5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5pPr>
      <a:lvl6pPr marL="457200" algn="l" rtl="0" eaLnBrk="1" fontAlgn="base" hangingPunct="1">
        <a:lnSpc>
          <a:spcPct val="90000"/>
        </a:lnSpc>
        <a:spcBef>
          <a:spcPct val="0"/>
        </a:spcBef>
        <a:spcAft>
          <a:spcPct val="0"/>
        </a:spcAft>
        <a:defRPr sz="3600">
          <a:solidFill>
            <a:schemeClr val="bg1"/>
          </a:solidFill>
          <a:latin typeface="Verdana" charset="0"/>
        </a:defRPr>
      </a:lvl6pPr>
      <a:lvl7pPr marL="914400" algn="l" rtl="0" eaLnBrk="1" fontAlgn="base" hangingPunct="1">
        <a:lnSpc>
          <a:spcPct val="90000"/>
        </a:lnSpc>
        <a:spcBef>
          <a:spcPct val="0"/>
        </a:spcBef>
        <a:spcAft>
          <a:spcPct val="0"/>
        </a:spcAft>
        <a:defRPr sz="3600">
          <a:solidFill>
            <a:schemeClr val="bg1"/>
          </a:solidFill>
          <a:latin typeface="Verdana" charset="0"/>
        </a:defRPr>
      </a:lvl7pPr>
      <a:lvl8pPr marL="1371600" algn="l" rtl="0" eaLnBrk="1" fontAlgn="base" hangingPunct="1">
        <a:lnSpc>
          <a:spcPct val="90000"/>
        </a:lnSpc>
        <a:spcBef>
          <a:spcPct val="0"/>
        </a:spcBef>
        <a:spcAft>
          <a:spcPct val="0"/>
        </a:spcAft>
        <a:defRPr sz="3600">
          <a:solidFill>
            <a:schemeClr val="bg1"/>
          </a:solidFill>
          <a:latin typeface="Verdana" charset="0"/>
        </a:defRPr>
      </a:lvl8pPr>
      <a:lvl9pPr marL="1828800" algn="l" rtl="0" eaLnBrk="1" fontAlgn="base" hangingPunct="1">
        <a:lnSpc>
          <a:spcPct val="90000"/>
        </a:lnSpc>
        <a:spcBef>
          <a:spcPct val="0"/>
        </a:spcBef>
        <a:spcAft>
          <a:spcPct val="0"/>
        </a:spcAft>
        <a:defRPr sz="3600">
          <a:solidFill>
            <a:schemeClr val="bg1"/>
          </a:solidFill>
          <a:latin typeface="Verdana" charset="0"/>
        </a:defRPr>
      </a:lvl9pPr>
    </p:titleStyle>
    <p:bodyStyle>
      <a:lvl1pPr marL="342900" indent="-342900" algn="l" rtl="0" eaLnBrk="1" fontAlgn="base" hangingPunct="1">
        <a:spcBef>
          <a:spcPct val="30000"/>
        </a:spcBef>
        <a:spcAft>
          <a:spcPct val="30000"/>
        </a:spcAft>
        <a:buSzPct val="150000"/>
        <a:buBlip>
          <a:blip r:embed="rId7"/>
        </a:buBlip>
        <a:defRPr sz="1800" kern="1200">
          <a:solidFill>
            <a:schemeClr val="tx1"/>
          </a:solidFill>
          <a:latin typeface="+mn-lt"/>
          <a:ea typeface="ＭＳ Ｐゴシック" charset="-128"/>
          <a:cs typeface="+mn-cs"/>
        </a:defRPr>
      </a:lvl1pPr>
      <a:lvl2pPr marL="742950" indent="-285750" algn="l" rtl="0" eaLnBrk="1" fontAlgn="base" hangingPunct="1">
        <a:spcBef>
          <a:spcPct val="20000"/>
        </a:spcBef>
        <a:spcAft>
          <a:spcPct val="20000"/>
        </a:spcAft>
        <a:buClr>
          <a:schemeClr val="tx2"/>
        </a:buClr>
        <a:buSzPct val="110000"/>
        <a:buFont typeface="Wingdings" pitchFamily="2" charset="2"/>
        <a:buChar char=""/>
        <a:defRPr sz="1600" kern="1200">
          <a:solidFill>
            <a:schemeClr val="tx1"/>
          </a:solidFill>
          <a:latin typeface="+mn-lt"/>
          <a:ea typeface="ＭＳ Ｐゴシック" charset="-128"/>
          <a:cs typeface="+mn-cs"/>
        </a:defRPr>
      </a:lvl2pPr>
      <a:lvl3pPr marL="1143000" indent="-228600" algn="l" rtl="0" eaLnBrk="1" fontAlgn="base" hangingPunct="1">
        <a:spcBef>
          <a:spcPct val="20000"/>
        </a:spcBef>
        <a:spcAft>
          <a:spcPct val="20000"/>
        </a:spcAft>
        <a:buClr>
          <a:schemeClr val="bg2"/>
        </a:buClr>
        <a:buSzPct val="110000"/>
        <a:buFont typeface="Wingdings" pitchFamily="2" charset="2"/>
        <a:buChar char=""/>
        <a:defRPr sz="1400" kern="1200">
          <a:solidFill>
            <a:schemeClr val="tx1"/>
          </a:solidFill>
          <a:latin typeface="+mn-lt"/>
          <a:ea typeface="ＭＳ Ｐゴシック" charset="-128"/>
          <a:cs typeface="+mn-cs"/>
        </a:defRPr>
      </a:lvl3pPr>
      <a:lvl4pPr marL="1600200" indent="-228600" algn="l" rtl="0" eaLnBrk="1" fontAlgn="base" hangingPunct="1">
        <a:lnSpc>
          <a:spcPct val="90000"/>
        </a:lnSpc>
        <a:spcBef>
          <a:spcPct val="20000"/>
        </a:spcBef>
        <a:spcAft>
          <a:spcPct val="20000"/>
        </a:spcAft>
        <a:buClr>
          <a:schemeClr val="tx2"/>
        </a:buClr>
        <a:buFont typeface="Wingdings" pitchFamily="2" charset="2"/>
        <a:buChar char="w"/>
        <a:defRPr sz="1200" kern="1200">
          <a:solidFill>
            <a:schemeClr val="tx1"/>
          </a:solidFill>
          <a:latin typeface="+mn-lt"/>
          <a:ea typeface="ＭＳ Ｐゴシック" charset="-128"/>
          <a:cs typeface="+mn-cs"/>
        </a:defRPr>
      </a:lvl4pPr>
      <a:lvl5pPr marL="2057400" indent="-228600" algn="l" rtl="0" eaLnBrk="1" fontAlgn="base" hangingPunct="1">
        <a:lnSpc>
          <a:spcPct val="90000"/>
        </a:lnSpc>
        <a:spcBef>
          <a:spcPct val="20000"/>
        </a:spcBef>
        <a:spcAft>
          <a:spcPct val="20000"/>
        </a:spcAft>
        <a:buClr>
          <a:schemeClr val="bg2"/>
        </a:buClr>
        <a:buFont typeface="Wingdings" pitchFamily="2" charset="2"/>
        <a:buChar char="w"/>
        <a:defRPr sz="1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TAASS</a:t>
            </a:r>
            <a:endParaRPr lang="en-GB" dirty="0"/>
          </a:p>
        </p:txBody>
      </p:sp>
      <p:sp>
        <p:nvSpPr>
          <p:cNvPr id="3" name="Subtitle 2"/>
          <p:cNvSpPr>
            <a:spLocks noGrp="1"/>
          </p:cNvSpPr>
          <p:nvPr>
            <p:ph type="subTitle" idx="1"/>
          </p:nvPr>
        </p:nvSpPr>
        <p:spPr/>
        <p:txBody>
          <a:bodyPr/>
          <a:lstStyle/>
          <a:p>
            <a:r>
              <a:rPr lang="en-GB" sz="2800" dirty="0" smtClean="0"/>
              <a:t>Claims</a:t>
            </a:r>
          </a:p>
          <a:p>
            <a:endParaRPr lang="en-GB" dirty="0" smtClean="0"/>
          </a:p>
        </p:txBody>
      </p:sp>
    </p:spTree>
    <p:extLst>
      <p:ext uri="{BB962C8B-B14F-4D97-AF65-F5344CB8AC3E}">
        <p14:creationId xmlns:p14="http://schemas.microsoft.com/office/powerpoint/2010/main" val="1898855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Reducing Pain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8649792"/>
              </p:ext>
            </p:extLst>
          </p:nvPr>
        </p:nvGraphicFramePr>
        <p:xfrm>
          <a:off x="431800" y="1438275"/>
          <a:ext cx="8277225" cy="4294981"/>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2"/>
          <p:cNvSpPr txBox="1">
            <a:spLocks/>
          </p:cNvSpPr>
          <p:nvPr/>
        </p:nvSpPr>
        <p:spPr bwMode="auto">
          <a:xfrm>
            <a:off x="3059832" y="5266200"/>
            <a:ext cx="2143640" cy="935358"/>
          </a:xfrm>
          <a:prstGeom prst="rect">
            <a:avLst/>
          </a:prstGeom>
          <a:solidFill>
            <a:srgbClr val="E7F6FF"/>
          </a:solid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30000"/>
              </a:spcBef>
              <a:spcAft>
                <a:spcPct val="30000"/>
              </a:spcAft>
              <a:buSzPct val="150000"/>
              <a:buBlip>
                <a:blip r:embed="rId4"/>
              </a:buBlip>
              <a:defRPr sz="2400" kern="1200">
                <a:solidFill>
                  <a:schemeClr val="tx1"/>
                </a:solidFill>
                <a:latin typeface="+mn-lt"/>
                <a:ea typeface="ＭＳ Ｐゴシック" charset="-128"/>
                <a:cs typeface="+mn-cs"/>
              </a:defRPr>
            </a:lvl1pPr>
            <a:lvl2pPr marL="742950" indent="-285750" algn="l" rtl="0" eaLnBrk="1" fontAlgn="base" hangingPunct="1">
              <a:spcBef>
                <a:spcPct val="20000"/>
              </a:spcBef>
              <a:spcAft>
                <a:spcPct val="20000"/>
              </a:spcAft>
              <a:buClr>
                <a:schemeClr val="tx2"/>
              </a:buClr>
              <a:buSzPct val="110000"/>
              <a:buFont typeface="Wingdings" pitchFamily="2" charset="2"/>
              <a:buChar char=""/>
              <a:defRPr sz="2400" kern="1200">
                <a:solidFill>
                  <a:schemeClr val="tx1"/>
                </a:solidFill>
                <a:latin typeface="+mn-lt"/>
                <a:ea typeface="ＭＳ Ｐゴシック" charset="-128"/>
                <a:cs typeface="+mn-cs"/>
              </a:defRPr>
            </a:lvl2pPr>
            <a:lvl3pPr marL="1143000" indent="-228600" algn="l" rtl="0" eaLnBrk="1" fontAlgn="base" hangingPunct="1">
              <a:spcBef>
                <a:spcPct val="20000"/>
              </a:spcBef>
              <a:spcAft>
                <a:spcPct val="20000"/>
              </a:spcAft>
              <a:buClr>
                <a:schemeClr val="bg2"/>
              </a:buClr>
              <a:buSzPct val="110000"/>
              <a:buFont typeface="Wingdings" pitchFamily="2" charset="2"/>
              <a:buChar char=""/>
              <a:defRPr sz="2400" kern="1200">
                <a:solidFill>
                  <a:schemeClr val="tx1"/>
                </a:solidFill>
                <a:latin typeface="+mn-lt"/>
                <a:ea typeface="ＭＳ Ｐゴシック" charset="-128"/>
                <a:cs typeface="+mn-cs"/>
              </a:defRPr>
            </a:lvl3pPr>
            <a:lvl4pPr marL="1600200" indent="-228600" algn="l" rtl="0" eaLnBrk="1" fontAlgn="base" hangingPunct="1">
              <a:lnSpc>
                <a:spcPct val="90000"/>
              </a:lnSpc>
              <a:spcBef>
                <a:spcPct val="20000"/>
              </a:spcBef>
              <a:spcAft>
                <a:spcPct val="20000"/>
              </a:spcAft>
              <a:buClr>
                <a:schemeClr val="tx2"/>
              </a:buClr>
              <a:buFont typeface="Wingdings" pitchFamily="2" charset="2"/>
              <a:buChar char="w"/>
              <a:defRPr sz="2000" kern="1200">
                <a:solidFill>
                  <a:schemeClr val="tx1"/>
                </a:solidFill>
                <a:latin typeface="+mn-lt"/>
                <a:ea typeface="ＭＳ Ｐゴシック" charset="-128"/>
                <a:cs typeface="+mn-cs"/>
              </a:defRPr>
            </a:lvl4pPr>
            <a:lvl5pPr marL="2057400" indent="-228600" algn="l" rtl="0" eaLnBrk="1" fontAlgn="base" hangingPunct="1">
              <a:lnSpc>
                <a:spcPct val="90000"/>
              </a:lnSpc>
              <a:spcBef>
                <a:spcPct val="20000"/>
              </a:spcBef>
              <a:spcAft>
                <a:spcPct val="20000"/>
              </a:spcAft>
              <a:buClr>
                <a:schemeClr val="bg2"/>
              </a:buClr>
              <a:buFont typeface="Wingdings" pitchFamily="2" charset="2"/>
              <a:buChar char="w"/>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Tx/>
              <a:buNone/>
            </a:pPr>
            <a:r>
              <a:rPr lang="en-GB" sz="1200" b="1" dirty="0" smtClean="0"/>
              <a:t>Primary efficacy endpoint: percentage change from baseline at day 7</a:t>
            </a:r>
            <a:endParaRPr lang="en-GB" sz="1200" b="1" dirty="0"/>
          </a:p>
        </p:txBody>
      </p:sp>
      <p:sp>
        <p:nvSpPr>
          <p:cNvPr id="3" name="TextBox 2"/>
          <p:cNvSpPr txBox="1"/>
          <p:nvPr/>
        </p:nvSpPr>
        <p:spPr>
          <a:xfrm>
            <a:off x="1763688" y="3542508"/>
            <a:ext cx="1296144" cy="338554"/>
          </a:xfrm>
          <a:prstGeom prst="rect">
            <a:avLst/>
          </a:prstGeom>
          <a:noFill/>
        </p:spPr>
        <p:txBody>
          <a:bodyPr wrap="square" rtlCol="0">
            <a:spAutoFit/>
          </a:bodyPr>
          <a:lstStyle/>
          <a:p>
            <a:pPr algn="ctr"/>
            <a:r>
              <a:rPr lang="en-GB" sz="800" dirty="0" smtClean="0">
                <a:latin typeface="+mn-lt"/>
              </a:rPr>
              <a:t>O vs. D: p=0.5069</a:t>
            </a:r>
          </a:p>
          <a:p>
            <a:pPr algn="ctr"/>
            <a:r>
              <a:rPr lang="en-GB" sz="800" dirty="0" smtClean="0">
                <a:latin typeface="+mn-lt"/>
              </a:rPr>
              <a:t>G vs. D: p=0.1131</a:t>
            </a:r>
            <a:endParaRPr lang="en-GB" sz="800" dirty="0">
              <a:latin typeface="+mn-lt"/>
            </a:endParaRPr>
          </a:p>
        </p:txBody>
      </p:sp>
      <p:sp>
        <p:nvSpPr>
          <p:cNvPr id="10" name="TextBox 9"/>
          <p:cNvSpPr txBox="1"/>
          <p:nvPr/>
        </p:nvSpPr>
        <p:spPr>
          <a:xfrm>
            <a:off x="3444772" y="4589329"/>
            <a:ext cx="1415260" cy="338554"/>
          </a:xfrm>
          <a:prstGeom prst="rect">
            <a:avLst/>
          </a:prstGeom>
          <a:noFill/>
        </p:spPr>
        <p:txBody>
          <a:bodyPr wrap="square" rtlCol="0">
            <a:spAutoFit/>
          </a:bodyPr>
          <a:lstStyle/>
          <a:p>
            <a:pPr algn="ctr"/>
            <a:r>
              <a:rPr lang="en-GB" sz="800" dirty="0" smtClean="0">
                <a:latin typeface="+mn-lt"/>
              </a:rPr>
              <a:t>O vs. D: p=0.8205</a:t>
            </a:r>
          </a:p>
          <a:p>
            <a:pPr algn="ctr"/>
            <a:r>
              <a:rPr lang="en-GB" sz="800" dirty="0" smtClean="0">
                <a:latin typeface="+mn-lt"/>
              </a:rPr>
              <a:t>G vs. D: p=0.3422</a:t>
            </a:r>
            <a:endParaRPr lang="en-GB" sz="800" dirty="0">
              <a:latin typeface="+mn-lt"/>
            </a:endParaRPr>
          </a:p>
        </p:txBody>
      </p:sp>
      <p:sp>
        <p:nvSpPr>
          <p:cNvPr id="11" name="TextBox 10"/>
          <p:cNvSpPr txBox="1"/>
          <p:nvPr/>
        </p:nvSpPr>
        <p:spPr>
          <a:xfrm>
            <a:off x="5292080" y="5395325"/>
            <a:ext cx="1224136" cy="338554"/>
          </a:xfrm>
          <a:prstGeom prst="rect">
            <a:avLst/>
          </a:prstGeom>
          <a:noFill/>
        </p:spPr>
        <p:txBody>
          <a:bodyPr wrap="square" rtlCol="0">
            <a:spAutoFit/>
          </a:bodyPr>
          <a:lstStyle/>
          <a:p>
            <a:pPr algn="ctr"/>
            <a:r>
              <a:rPr lang="en-GB" sz="800" dirty="0" smtClean="0">
                <a:latin typeface="+mn-lt"/>
              </a:rPr>
              <a:t>O vs. D: p=0.7312</a:t>
            </a:r>
          </a:p>
          <a:p>
            <a:pPr algn="ctr"/>
            <a:r>
              <a:rPr lang="en-GB" sz="800" dirty="0" smtClean="0">
                <a:latin typeface="+mn-lt"/>
              </a:rPr>
              <a:t>G vs. D: p=0.7640</a:t>
            </a:r>
            <a:endParaRPr lang="en-GB" sz="800" dirty="0">
              <a:latin typeface="+mn-lt"/>
            </a:endParaRPr>
          </a:p>
        </p:txBody>
      </p:sp>
      <p:sp>
        <p:nvSpPr>
          <p:cNvPr id="12" name="TextBox 11"/>
          <p:cNvSpPr txBox="1"/>
          <p:nvPr/>
        </p:nvSpPr>
        <p:spPr>
          <a:xfrm>
            <a:off x="6948264" y="5580523"/>
            <a:ext cx="1440160" cy="338554"/>
          </a:xfrm>
          <a:prstGeom prst="rect">
            <a:avLst/>
          </a:prstGeom>
          <a:noFill/>
        </p:spPr>
        <p:txBody>
          <a:bodyPr wrap="square" rtlCol="0">
            <a:spAutoFit/>
          </a:bodyPr>
          <a:lstStyle/>
          <a:p>
            <a:pPr algn="ctr"/>
            <a:r>
              <a:rPr lang="en-GB" sz="800" dirty="0" smtClean="0">
                <a:latin typeface="+mn-lt"/>
              </a:rPr>
              <a:t>O vs. D: p=0.9267</a:t>
            </a:r>
          </a:p>
          <a:p>
            <a:pPr algn="ctr"/>
            <a:r>
              <a:rPr lang="en-GB" sz="800" dirty="0" smtClean="0">
                <a:latin typeface="+mn-lt"/>
              </a:rPr>
              <a:t>G vs. D: p=0.8314</a:t>
            </a:r>
            <a:endParaRPr lang="en-GB" sz="800" dirty="0">
              <a:latin typeface="+mn-lt"/>
            </a:endParaRPr>
          </a:p>
        </p:txBody>
      </p:sp>
      <p:sp>
        <p:nvSpPr>
          <p:cNvPr id="16" name="TextBox 15"/>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a:solidFill>
                  <a:srgbClr val="000000"/>
                </a:solidFill>
                <a:latin typeface="+mn-lt"/>
                <a:ea typeface="ＭＳ Ｐゴシック"/>
              </a:rPr>
              <a:t>Traumeel</a:t>
            </a:r>
            <a:r>
              <a:rPr lang="en-GB" sz="1200" b="1" dirty="0">
                <a:solidFill>
                  <a:srgbClr val="000000"/>
                </a:solidFill>
                <a:latin typeface="+mn-lt"/>
                <a:ea typeface="ＭＳ Ｐゴシック"/>
              </a:rPr>
              <a:t> is as effective as NSAIDs in reducing pain</a:t>
            </a:r>
          </a:p>
        </p:txBody>
      </p:sp>
    </p:spTree>
    <p:extLst>
      <p:ext uri="{BB962C8B-B14F-4D97-AF65-F5344CB8AC3E}">
        <p14:creationId xmlns:p14="http://schemas.microsoft.com/office/powerpoint/2010/main" val="1402685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GB" dirty="0" smtClean="0"/>
              <a:t>Efficacy Claim – Reducing Pain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81843160"/>
              </p:ext>
            </p:extLst>
          </p:nvPr>
        </p:nvGraphicFramePr>
        <p:xfrm>
          <a:off x="431800" y="1438275"/>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9" name="Content Placeholder 2"/>
          <p:cNvSpPr txBox="1">
            <a:spLocks/>
          </p:cNvSpPr>
          <p:nvPr/>
        </p:nvSpPr>
        <p:spPr bwMode="auto">
          <a:xfrm>
            <a:off x="1115616" y="6093296"/>
            <a:ext cx="5669116" cy="504056"/>
          </a:xfrm>
          <a:prstGeom prst="rect">
            <a:avLst/>
          </a:prstGeom>
          <a:solidFill>
            <a:srgbClr val="E7F6FF"/>
          </a:solid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30000"/>
              </a:spcBef>
              <a:spcAft>
                <a:spcPct val="30000"/>
              </a:spcAft>
              <a:buSzPct val="150000"/>
              <a:buBlip>
                <a:blip r:embed="rId4"/>
              </a:buBlip>
              <a:defRPr sz="2400" kern="1200">
                <a:solidFill>
                  <a:schemeClr val="tx1"/>
                </a:solidFill>
                <a:latin typeface="+mn-lt"/>
                <a:ea typeface="ＭＳ Ｐゴシック" charset="-128"/>
                <a:cs typeface="+mn-cs"/>
              </a:defRPr>
            </a:lvl1pPr>
            <a:lvl2pPr marL="742950" indent="-285750" algn="l" rtl="0" eaLnBrk="1" fontAlgn="base" hangingPunct="1">
              <a:spcBef>
                <a:spcPct val="20000"/>
              </a:spcBef>
              <a:spcAft>
                <a:spcPct val="20000"/>
              </a:spcAft>
              <a:buClr>
                <a:schemeClr val="tx2"/>
              </a:buClr>
              <a:buSzPct val="110000"/>
              <a:buFont typeface="Wingdings" pitchFamily="2" charset="2"/>
              <a:buChar char=""/>
              <a:defRPr sz="2400" kern="1200">
                <a:solidFill>
                  <a:schemeClr val="tx1"/>
                </a:solidFill>
                <a:latin typeface="+mn-lt"/>
                <a:ea typeface="ＭＳ Ｐゴシック" charset="-128"/>
                <a:cs typeface="+mn-cs"/>
              </a:defRPr>
            </a:lvl2pPr>
            <a:lvl3pPr marL="1143000" indent="-228600" algn="l" rtl="0" eaLnBrk="1" fontAlgn="base" hangingPunct="1">
              <a:spcBef>
                <a:spcPct val="20000"/>
              </a:spcBef>
              <a:spcAft>
                <a:spcPct val="20000"/>
              </a:spcAft>
              <a:buClr>
                <a:schemeClr val="bg2"/>
              </a:buClr>
              <a:buSzPct val="110000"/>
              <a:buFont typeface="Wingdings" pitchFamily="2" charset="2"/>
              <a:buChar char=""/>
              <a:defRPr sz="2400" kern="1200">
                <a:solidFill>
                  <a:schemeClr val="tx1"/>
                </a:solidFill>
                <a:latin typeface="+mn-lt"/>
                <a:ea typeface="ＭＳ Ｐゴシック" charset="-128"/>
                <a:cs typeface="+mn-cs"/>
              </a:defRPr>
            </a:lvl3pPr>
            <a:lvl4pPr marL="1600200" indent="-228600" algn="l" rtl="0" eaLnBrk="1" fontAlgn="base" hangingPunct="1">
              <a:lnSpc>
                <a:spcPct val="90000"/>
              </a:lnSpc>
              <a:spcBef>
                <a:spcPct val="20000"/>
              </a:spcBef>
              <a:spcAft>
                <a:spcPct val="20000"/>
              </a:spcAft>
              <a:buClr>
                <a:schemeClr val="tx2"/>
              </a:buClr>
              <a:buFont typeface="Wingdings" pitchFamily="2" charset="2"/>
              <a:buChar char="w"/>
              <a:defRPr sz="2000" kern="1200">
                <a:solidFill>
                  <a:schemeClr val="tx1"/>
                </a:solidFill>
                <a:latin typeface="+mn-lt"/>
                <a:ea typeface="ＭＳ Ｐゴシック" charset="-128"/>
                <a:cs typeface="+mn-cs"/>
              </a:defRPr>
            </a:lvl4pPr>
            <a:lvl5pPr marL="2057400" indent="-228600" algn="l" rtl="0" eaLnBrk="1" fontAlgn="base" hangingPunct="1">
              <a:lnSpc>
                <a:spcPct val="90000"/>
              </a:lnSpc>
              <a:spcBef>
                <a:spcPct val="20000"/>
              </a:spcBef>
              <a:spcAft>
                <a:spcPct val="20000"/>
              </a:spcAft>
              <a:buClr>
                <a:schemeClr val="bg2"/>
              </a:buClr>
              <a:buFont typeface="Wingdings" pitchFamily="2" charset="2"/>
              <a:buChar char="w"/>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GB" sz="1200" b="1" dirty="0" smtClean="0"/>
              <a:t>A patient’s assessment of ankle pain was performed using a 100 mm VAS (0=no pain; 100=worst pain imaginable)</a:t>
            </a:r>
          </a:p>
        </p:txBody>
      </p:sp>
      <p:sp>
        <p:nvSpPr>
          <p:cNvPr id="11" name="TextBox 10"/>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a:solidFill>
                  <a:srgbClr val="000000"/>
                </a:solidFill>
                <a:latin typeface="+mn-lt"/>
                <a:ea typeface="ＭＳ Ｐゴシック"/>
              </a:rPr>
              <a:t>Traumeel</a:t>
            </a:r>
            <a:r>
              <a:rPr lang="en-GB" sz="1200" b="1" dirty="0">
                <a:solidFill>
                  <a:srgbClr val="000000"/>
                </a:solidFill>
                <a:latin typeface="+mn-lt"/>
                <a:ea typeface="ＭＳ Ｐゴシック"/>
              </a:rPr>
              <a:t> is as effective as NSAIDs in reducing pain</a:t>
            </a:r>
          </a:p>
        </p:txBody>
      </p:sp>
    </p:spTree>
    <p:extLst>
      <p:ext uri="{BB962C8B-B14F-4D97-AF65-F5344CB8AC3E}">
        <p14:creationId xmlns:p14="http://schemas.microsoft.com/office/powerpoint/2010/main" val="2769231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GB" dirty="0" smtClean="0"/>
              <a:t>Efficacy Claim – Reducing Pain</a:t>
            </a:r>
            <a:endParaRPr lang="en-GB" dirty="0"/>
          </a:p>
        </p:txBody>
      </p:sp>
      <p:sp>
        <p:nvSpPr>
          <p:cNvPr id="3" name="Content Placeholder 2"/>
          <p:cNvSpPr>
            <a:spLocks noGrp="1"/>
          </p:cNvSpPr>
          <p:nvPr>
            <p:ph idx="1"/>
          </p:nvPr>
        </p:nvSpPr>
        <p:spPr/>
        <p:txBody>
          <a:bodyPr/>
          <a:lstStyle/>
          <a:p>
            <a:r>
              <a:rPr lang="en-GB" dirty="0"/>
              <a:t>At each level of pain reduction (i.e. 100%, ≥ 80%, ≥ 50% and      ≥ 20%), a similar proportion of patients reported pain reduction in the three treatment groups at day 7 (see table below and next slide)</a:t>
            </a:r>
          </a:p>
          <a:p>
            <a:r>
              <a:rPr lang="en-GB" b="1" dirty="0"/>
              <a:t>Further evidence that Traumeel is an equally effective agent to diclofenac </a:t>
            </a:r>
          </a:p>
          <a:p>
            <a:endParaRPr lang="en-GB" dirty="0" smtClean="0"/>
          </a:p>
          <a:p>
            <a:endParaRPr lang="en-GB" dirty="0" smtClean="0"/>
          </a:p>
          <a:p>
            <a:endParaRPr lang="en-GB" dirty="0" smtClean="0"/>
          </a:p>
          <a:p>
            <a:endParaRPr lang="en-GB" dirty="0" smtClean="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58047841"/>
              </p:ext>
            </p:extLst>
          </p:nvPr>
        </p:nvGraphicFramePr>
        <p:xfrm>
          <a:off x="395536" y="3470280"/>
          <a:ext cx="8136905" cy="2001520"/>
        </p:xfrm>
        <a:graphic>
          <a:graphicData uri="http://schemas.openxmlformats.org/drawingml/2006/table">
            <a:tbl>
              <a:tblPr firstRow="1" bandRow="1">
                <a:tableStyleId>{5C22544A-7EE6-4342-B048-85BDC9FD1C3A}</a:tableStyleId>
              </a:tblPr>
              <a:tblGrid>
                <a:gridCol w="3024336"/>
                <a:gridCol w="1728192"/>
                <a:gridCol w="1728192"/>
                <a:gridCol w="1656185"/>
              </a:tblGrid>
              <a:tr h="0">
                <a:tc>
                  <a:txBody>
                    <a:bodyPr/>
                    <a:lstStyle/>
                    <a:p>
                      <a:endParaRPr lang="en-GB" sz="1400" b="0" dirty="0"/>
                    </a:p>
                  </a:txBody>
                  <a:tcPr/>
                </a:tc>
                <a:tc>
                  <a:txBody>
                    <a:bodyPr/>
                    <a:lstStyle/>
                    <a:p>
                      <a:pPr algn="ctr"/>
                      <a:r>
                        <a:rPr lang="en-GB" sz="1400" b="0" dirty="0" smtClean="0"/>
                        <a:t>Traumeel</a:t>
                      </a:r>
                      <a:r>
                        <a:rPr lang="en-GB" sz="1400" b="0" baseline="30000" dirty="0" smtClean="0"/>
                        <a:t> </a:t>
                      </a:r>
                      <a:r>
                        <a:rPr lang="en-GB" sz="1400" b="0" dirty="0" smtClean="0"/>
                        <a:t>ointment</a:t>
                      </a:r>
                      <a:endParaRPr lang="en-GB" sz="1400" b="0" dirty="0"/>
                    </a:p>
                  </a:txBody>
                  <a:tcPr/>
                </a:tc>
                <a:tc>
                  <a:txBody>
                    <a:bodyPr/>
                    <a:lstStyle/>
                    <a:p>
                      <a:pPr algn="ctr"/>
                      <a:r>
                        <a:rPr lang="en-GB" sz="1400" b="0" dirty="0" err="1" smtClean="0"/>
                        <a:t>Traumeel</a:t>
                      </a:r>
                      <a:r>
                        <a:rPr lang="en-GB" sz="1400" b="0" baseline="30000" dirty="0" smtClean="0"/>
                        <a:t> </a:t>
                      </a:r>
                      <a:r>
                        <a:rPr lang="en-GB" sz="1400" b="0" dirty="0" smtClean="0"/>
                        <a:t>gel</a:t>
                      </a:r>
                      <a:endParaRPr lang="en-GB" sz="1400" b="0" dirty="0"/>
                    </a:p>
                  </a:txBody>
                  <a:tcPr/>
                </a:tc>
                <a:tc>
                  <a:txBody>
                    <a:bodyPr/>
                    <a:lstStyle/>
                    <a:p>
                      <a:pPr algn="ctr"/>
                      <a:r>
                        <a:rPr lang="en-GB" sz="1400" b="0" dirty="0" err="1" smtClean="0"/>
                        <a:t>Diclofenac</a:t>
                      </a:r>
                      <a:r>
                        <a:rPr lang="en-GB" sz="1400" b="0" baseline="0" dirty="0" smtClean="0"/>
                        <a:t> </a:t>
                      </a:r>
                      <a:r>
                        <a:rPr lang="en-GB" sz="1400" b="0" dirty="0" smtClean="0"/>
                        <a:t>gel</a:t>
                      </a:r>
                      <a:endParaRPr lang="en-GB" sz="1400" b="0" dirty="0"/>
                    </a:p>
                  </a:txBody>
                  <a:tcPr/>
                </a:tc>
              </a:tr>
              <a:tr h="370840">
                <a:tc>
                  <a:txBody>
                    <a:bodyPr/>
                    <a:lstStyle/>
                    <a:p>
                      <a:r>
                        <a:rPr lang="en-GB" sz="1400" b="0" dirty="0" smtClean="0">
                          <a:solidFill>
                            <a:schemeClr val="tx1"/>
                          </a:solidFill>
                        </a:rPr>
                        <a:t>total pain relief </a:t>
                      </a:r>
                      <a:endParaRPr lang="en-GB" sz="1400" b="0" dirty="0">
                        <a:solidFill>
                          <a:schemeClr val="tx1"/>
                        </a:solidFill>
                      </a:endParaRPr>
                    </a:p>
                  </a:txBody>
                  <a:tcPr/>
                </a:tc>
                <a:tc>
                  <a:txBody>
                    <a:bodyPr/>
                    <a:lstStyle/>
                    <a:p>
                      <a:pPr algn="ctr"/>
                      <a:r>
                        <a:rPr lang="en-GB" sz="1400" b="0" dirty="0" smtClean="0">
                          <a:solidFill>
                            <a:schemeClr val="tx1"/>
                          </a:solidFill>
                        </a:rPr>
                        <a:t>8.5%</a:t>
                      </a:r>
                      <a:endParaRPr lang="en-GB" sz="1400" b="0" dirty="0">
                        <a:solidFill>
                          <a:schemeClr val="tx1"/>
                        </a:solidFill>
                      </a:endParaRPr>
                    </a:p>
                  </a:txBody>
                  <a:tcPr/>
                </a:tc>
                <a:tc>
                  <a:txBody>
                    <a:bodyPr/>
                    <a:lstStyle/>
                    <a:p>
                      <a:pPr algn="ctr"/>
                      <a:r>
                        <a:rPr lang="en-GB" sz="1400" b="0" dirty="0" smtClean="0">
                          <a:solidFill>
                            <a:schemeClr val="tx1"/>
                          </a:solidFill>
                        </a:rPr>
                        <a:t> 5.0%</a:t>
                      </a:r>
                      <a:endParaRPr lang="en-GB" sz="1400" b="0" dirty="0">
                        <a:solidFill>
                          <a:schemeClr val="tx1"/>
                        </a:solidFill>
                      </a:endParaRPr>
                    </a:p>
                  </a:txBody>
                  <a:tcPr/>
                </a:tc>
                <a:tc>
                  <a:txBody>
                    <a:bodyPr/>
                    <a:lstStyle/>
                    <a:p>
                      <a:pPr algn="ctr"/>
                      <a:r>
                        <a:rPr lang="en-GB" sz="1400" b="0" dirty="0" smtClean="0">
                          <a:solidFill>
                            <a:schemeClr val="tx1"/>
                          </a:solidFill>
                        </a:rPr>
                        <a:t> 5.9%</a:t>
                      </a:r>
                      <a:endParaRPr lang="en-GB" sz="1400" b="0" dirty="0">
                        <a:solidFill>
                          <a:schemeClr val="tx1"/>
                        </a:solidFill>
                      </a:endParaRPr>
                    </a:p>
                  </a:txBody>
                  <a:tcPr/>
                </a:tc>
              </a:tr>
              <a:tr h="370840">
                <a:tc>
                  <a:txBody>
                    <a:bodyPr/>
                    <a:lstStyle/>
                    <a:p>
                      <a:r>
                        <a:rPr lang="en-GB" sz="1400" dirty="0" smtClean="0"/>
                        <a:t>at least 80% reduction in pain</a:t>
                      </a:r>
                      <a:endParaRPr lang="en-GB" sz="1400" dirty="0"/>
                    </a:p>
                  </a:txBody>
                  <a:tcPr/>
                </a:tc>
                <a:tc>
                  <a:txBody>
                    <a:bodyPr/>
                    <a:lstStyle/>
                    <a:p>
                      <a:pPr algn="ctr"/>
                      <a:r>
                        <a:rPr lang="en-GB" sz="1400" dirty="0" smtClean="0"/>
                        <a:t>34.5%</a:t>
                      </a:r>
                      <a:endParaRPr lang="en-GB" sz="1400" dirty="0"/>
                    </a:p>
                  </a:txBody>
                  <a:tcPr/>
                </a:tc>
                <a:tc>
                  <a:txBody>
                    <a:bodyPr/>
                    <a:lstStyle/>
                    <a:p>
                      <a:pPr algn="ctr"/>
                      <a:r>
                        <a:rPr lang="en-GB" sz="1400" dirty="0" smtClean="0"/>
                        <a:t>36.4%</a:t>
                      </a:r>
                      <a:endParaRPr lang="en-GB" sz="1400" dirty="0"/>
                    </a:p>
                  </a:txBody>
                  <a:tcPr/>
                </a:tc>
                <a:tc>
                  <a:txBody>
                    <a:bodyPr/>
                    <a:lstStyle/>
                    <a:p>
                      <a:pPr algn="ctr"/>
                      <a:r>
                        <a:rPr lang="en-GB" sz="1400" dirty="0" smtClean="0"/>
                        <a:t>33.8%</a:t>
                      </a:r>
                      <a:endParaRPr lang="en-GB" sz="1400" dirty="0"/>
                    </a:p>
                  </a:txBody>
                  <a:tcPr/>
                </a:tc>
              </a:tr>
              <a:tr h="370840">
                <a:tc>
                  <a:txBody>
                    <a:bodyPr/>
                    <a:lstStyle/>
                    <a:p>
                      <a:r>
                        <a:rPr lang="en-GB" sz="1400" dirty="0" smtClean="0"/>
                        <a:t>at least 50% reduction in pain</a:t>
                      </a:r>
                      <a:endParaRPr lang="en-GB" sz="1400" dirty="0"/>
                    </a:p>
                  </a:txBody>
                  <a:tcPr/>
                </a:tc>
                <a:tc>
                  <a:txBody>
                    <a:bodyPr/>
                    <a:lstStyle/>
                    <a:p>
                      <a:pPr algn="ctr"/>
                      <a:r>
                        <a:rPr lang="en-GB" sz="1400" dirty="0" smtClean="0"/>
                        <a:t>62.7%</a:t>
                      </a:r>
                      <a:endParaRPr lang="en-GB" sz="1400" dirty="0"/>
                    </a:p>
                  </a:txBody>
                  <a:tcPr/>
                </a:tc>
                <a:tc>
                  <a:txBody>
                    <a:bodyPr/>
                    <a:lstStyle/>
                    <a:p>
                      <a:pPr algn="ctr"/>
                      <a:r>
                        <a:rPr lang="en-GB" sz="1400" dirty="0" smtClean="0"/>
                        <a:t>74.3%</a:t>
                      </a:r>
                      <a:endParaRPr lang="en-GB" sz="1400" dirty="0"/>
                    </a:p>
                  </a:txBody>
                  <a:tcPr/>
                </a:tc>
                <a:tc>
                  <a:txBody>
                    <a:bodyPr/>
                    <a:lstStyle/>
                    <a:p>
                      <a:pPr algn="ctr"/>
                      <a:r>
                        <a:rPr lang="en-GB" sz="1400" dirty="0" smtClean="0"/>
                        <a:t>74.3%</a:t>
                      </a:r>
                      <a:endParaRPr lang="en-GB" sz="1400" dirty="0"/>
                    </a:p>
                  </a:txBody>
                  <a:tcPr/>
                </a:tc>
              </a:tr>
              <a:tr h="370840">
                <a:tc>
                  <a:txBody>
                    <a:bodyPr/>
                    <a:lstStyle/>
                    <a:p>
                      <a:r>
                        <a:rPr lang="en-GB" sz="1400" dirty="0" smtClean="0"/>
                        <a:t>at least 20% reduction in pain</a:t>
                      </a:r>
                      <a:endParaRPr lang="en-GB" sz="1400" dirty="0"/>
                    </a:p>
                  </a:txBody>
                  <a:tcPr/>
                </a:tc>
                <a:tc>
                  <a:txBody>
                    <a:bodyPr/>
                    <a:lstStyle/>
                    <a:p>
                      <a:pPr algn="ctr"/>
                      <a:r>
                        <a:rPr lang="en-GB" sz="1400" dirty="0" smtClean="0"/>
                        <a:t>93.0%</a:t>
                      </a:r>
                      <a:endParaRPr lang="en-GB" sz="1400" dirty="0"/>
                    </a:p>
                  </a:txBody>
                  <a:tcPr/>
                </a:tc>
                <a:tc>
                  <a:txBody>
                    <a:bodyPr/>
                    <a:lstStyle/>
                    <a:p>
                      <a:pPr algn="ctr"/>
                      <a:r>
                        <a:rPr lang="en-GB" sz="1400" dirty="0" smtClean="0"/>
                        <a:t>94.3%</a:t>
                      </a:r>
                      <a:endParaRPr lang="en-GB" sz="1400" dirty="0"/>
                    </a:p>
                  </a:txBody>
                  <a:tcPr/>
                </a:tc>
                <a:tc>
                  <a:txBody>
                    <a:bodyPr/>
                    <a:lstStyle/>
                    <a:p>
                      <a:pPr algn="ctr"/>
                      <a:r>
                        <a:rPr lang="en-GB" sz="1400" dirty="0" smtClean="0"/>
                        <a:t>94.9%</a:t>
                      </a:r>
                      <a:endParaRPr lang="en-GB" sz="1400" dirty="0"/>
                    </a:p>
                  </a:txBody>
                  <a:tcPr/>
                </a:tc>
              </a:tr>
            </a:tbl>
          </a:graphicData>
        </a:graphic>
      </p:graphicFrame>
    </p:spTree>
    <p:extLst>
      <p:ext uri="{BB962C8B-B14F-4D97-AF65-F5344CB8AC3E}">
        <p14:creationId xmlns:p14="http://schemas.microsoft.com/office/powerpoint/2010/main" val="495090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GB" dirty="0" smtClean="0"/>
              <a:t>Efficacy Claim – Reducing Pain on Day 7</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7469365"/>
              </p:ext>
            </p:extLst>
          </p:nvPr>
        </p:nvGraphicFramePr>
        <p:xfrm>
          <a:off x="431800" y="1438275"/>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187624" y="5949280"/>
            <a:ext cx="5293096" cy="646331"/>
          </a:xfrm>
          <a:prstGeom prst="rect">
            <a:avLst/>
          </a:prstGeom>
          <a:solidFill>
            <a:srgbClr val="E7F6FF"/>
          </a:solidFill>
        </p:spPr>
        <p:txBody>
          <a:bodyPr wrap="square" rtlCol="0">
            <a:spAutoFit/>
          </a:bodyPr>
          <a:lstStyle/>
          <a:p>
            <a:r>
              <a:rPr lang="en-GB" sz="1200" b="1" dirty="0">
                <a:solidFill>
                  <a:schemeClr val="tx1">
                    <a:lumMod val="85000"/>
                    <a:lumOff val="15000"/>
                  </a:schemeClr>
                </a:solidFill>
                <a:latin typeface="+mn-lt"/>
              </a:rPr>
              <a:t>At each level of pain reduction (i.e. 100%, ≥ 80%, ≥ 50% and ≥ 20%), a similar proportion of patients reported pain reduction in the three treatment groups at day </a:t>
            </a:r>
            <a:r>
              <a:rPr lang="en-GB" sz="1200" b="1" dirty="0" smtClean="0">
                <a:solidFill>
                  <a:schemeClr val="tx1">
                    <a:lumMod val="85000"/>
                    <a:lumOff val="15000"/>
                  </a:schemeClr>
                </a:solidFill>
                <a:latin typeface="+mn-lt"/>
              </a:rPr>
              <a:t>7</a:t>
            </a:r>
            <a:endParaRPr lang="en-GB" sz="1200" b="1" dirty="0">
              <a:solidFill>
                <a:schemeClr val="tx1">
                  <a:lumMod val="85000"/>
                  <a:lumOff val="15000"/>
                </a:schemeClr>
              </a:solidFill>
              <a:latin typeface="+mn-lt"/>
            </a:endParaRPr>
          </a:p>
        </p:txBody>
      </p:sp>
      <p:sp>
        <p:nvSpPr>
          <p:cNvPr id="11" name="TextBox 10"/>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spc="-10" dirty="0">
                <a:solidFill>
                  <a:srgbClr val="000000"/>
                </a:solidFill>
                <a:latin typeface="+mn-lt"/>
                <a:ea typeface="ＭＳ Ｐゴシック"/>
              </a:rPr>
              <a:t>This again shows that, however you look at the data</a:t>
            </a:r>
            <a:r>
              <a:rPr lang="en-GB" sz="1200" b="1" spc="-10" dirty="0" smtClean="0">
                <a:solidFill>
                  <a:srgbClr val="000000"/>
                </a:solidFill>
                <a:latin typeface="+mn-lt"/>
                <a:ea typeface="ＭＳ Ｐゴシック"/>
              </a:rPr>
              <a:t>, </a:t>
            </a:r>
            <a:r>
              <a:rPr lang="en-GB" sz="1200" b="1" spc="-10" dirty="0" err="1" smtClean="0">
                <a:solidFill>
                  <a:srgbClr val="000000"/>
                </a:solidFill>
                <a:latin typeface="+mn-lt"/>
                <a:ea typeface="ＭＳ Ｐゴシック"/>
              </a:rPr>
              <a:t>Traumeel’s</a:t>
            </a:r>
            <a:r>
              <a:rPr lang="en-GB" sz="1200" b="1" spc="-10" dirty="0" smtClean="0">
                <a:solidFill>
                  <a:srgbClr val="000000"/>
                </a:solidFill>
                <a:latin typeface="+mn-lt"/>
                <a:ea typeface="ＭＳ Ｐゴシック"/>
              </a:rPr>
              <a:t> performance matches </a:t>
            </a:r>
            <a:r>
              <a:rPr lang="en-GB" sz="1200" b="1" spc="-10" dirty="0">
                <a:solidFill>
                  <a:srgbClr val="000000"/>
                </a:solidFill>
                <a:latin typeface="+mn-lt"/>
                <a:ea typeface="ＭＳ Ｐゴシック"/>
              </a:rPr>
              <a:t>that of </a:t>
            </a:r>
            <a:r>
              <a:rPr lang="en-GB" sz="1200" b="1" spc="-10" dirty="0" err="1">
                <a:solidFill>
                  <a:srgbClr val="000000"/>
                </a:solidFill>
                <a:latin typeface="+mn-lt"/>
                <a:ea typeface="ＭＳ Ｐゴシック"/>
              </a:rPr>
              <a:t>diclofenac</a:t>
            </a:r>
            <a:endParaRPr lang="en-GB" sz="1200" b="1" spc="-10" dirty="0">
              <a:solidFill>
                <a:srgbClr val="000000"/>
              </a:solidFill>
              <a:latin typeface="+mn-lt"/>
              <a:ea typeface="ＭＳ Ｐゴシック"/>
            </a:endParaRPr>
          </a:p>
        </p:txBody>
      </p:sp>
    </p:spTree>
    <p:extLst>
      <p:ext uri="{BB962C8B-B14F-4D97-AF65-F5344CB8AC3E}">
        <p14:creationId xmlns:p14="http://schemas.microsoft.com/office/powerpoint/2010/main" val="3302734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959" y="1882353"/>
            <a:ext cx="8457505" cy="4498975"/>
          </a:xfrm>
        </p:spPr>
        <p:txBody>
          <a:bodyPr/>
          <a:lstStyle/>
          <a:p>
            <a:pPr marL="0" indent="0">
              <a:buNone/>
            </a:pPr>
            <a:endParaRPr lang="en-GB" sz="4000" dirty="0" smtClean="0"/>
          </a:p>
          <a:p>
            <a:pPr marL="0" indent="0" algn="ctr">
              <a:spcBef>
                <a:spcPts val="0"/>
              </a:spcBef>
              <a:spcAft>
                <a:spcPts val="0"/>
              </a:spcAft>
              <a:buNone/>
            </a:pPr>
            <a:r>
              <a:rPr lang="en-GB" sz="3200" dirty="0">
                <a:solidFill>
                  <a:srgbClr val="0070C0"/>
                </a:solidFill>
              </a:rPr>
              <a:t>Traumeel</a:t>
            </a:r>
            <a:r>
              <a:rPr lang="en-GB" sz="3200" baseline="30000" dirty="0">
                <a:solidFill>
                  <a:srgbClr val="0070C0"/>
                </a:solidFill>
              </a:rPr>
              <a:t> </a:t>
            </a:r>
            <a:r>
              <a:rPr lang="en-GB" sz="3200" dirty="0">
                <a:solidFill>
                  <a:srgbClr val="0070C0"/>
                </a:solidFill>
              </a:rPr>
              <a:t>o</a:t>
            </a:r>
            <a:r>
              <a:rPr lang="en-GB" sz="3200" dirty="0" smtClean="0">
                <a:solidFill>
                  <a:srgbClr val="0070C0"/>
                </a:solidFill>
              </a:rPr>
              <a:t>intment </a:t>
            </a:r>
            <a:r>
              <a:rPr lang="en-GB" sz="3200" dirty="0">
                <a:solidFill>
                  <a:srgbClr val="0070C0"/>
                </a:solidFill>
              </a:rPr>
              <a:t>and </a:t>
            </a:r>
            <a:r>
              <a:rPr lang="en-GB" sz="3200" dirty="0" smtClean="0">
                <a:solidFill>
                  <a:srgbClr val="0070C0"/>
                </a:solidFill>
              </a:rPr>
              <a:t>gel are</a:t>
            </a:r>
          </a:p>
          <a:p>
            <a:pPr marL="0" indent="0" algn="ctr">
              <a:spcBef>
                <a:spcPts val="0"/>
              </a:spcBef>
              <a:spcAft>
                <a:spcPts val="0"/>
              </a:spcAft>
              <a:buNone/>
            </a:pPr>
            <a:r>
              <a:rPr lang="en-GB" sz="3200" dirty="0">
                <a:solidFill>
                  <a:srgbClr val="0070C0"/>
                </a:solidFill>
              </a:rPr>
              <a:t>a</a:t>
            </a:r>
            <a:r>
              <a:rPr lang="en-GB" sz="3200" dirty="0" smtClean="0">
                <a:solidFill>
                  <a:srgbClr val="0070C0"/>
                </a:solidFill>
              </a:rPr>
              <a:t>s effective as diclofenac gel in function </a:t>
            </a:r>
            <a:r>
              <a:rPr lang="en-GB" sz="3200" dirty="0">
                <a:solidFill>
                  <a:srgbClr val="0070C0"/>
                </a:solidFill>
              </a:rPr>
              <a:t>improvement in acute ankle sprain</a:t>
            </a:r>
          </a:p>
          <a:p>
            <a:pPr marL="0" indent="0">
              <a:spcBef>
                <a:spcPts val="0"/>
              </a:spcBef>
              <a:spcAft>
                <a:spcPts val="0"/>
              </a:spcAft>
              <a:buNone/>
            </a:pPr>
            <a:endParaRPr lang="en-GB" dirty="0" smtClean="0"/>
          </a:p>
          <a:p>
            <a:pPr marL="0" indent="0">
              <a:spcBef>
                <a:spcPts val="0"/>
              </a:spcBef>
              <a:spcAft>
                <a:spcPts val="0"/>
              </a:spcAft>
              <a:buNone/>
            </a:pPr>
            <a:endParaRPr lang="en-GB" dirty="0"/>
          </a:p>
        </p:txBody>
      </p:sp>
      <p:sp>
        <p:nvSpPr>
          <p:cNvPr id="4" name="Title 3"/>
          <p:cNvSpPr>
            <a:spLocks noGrp="1"/>
          </p:cNvSpPr>
          <p:nvPr>
            <p:ph type="title"/>
          </p:nvPr>
        </p:nvSpPr>
        <p:spPr/>
        <p:txBody>
          <a:bodyPr/>
          <a:lstStyle/>
          <a:p>
            <a:r>
              <a:rPr lang="en-GB" dirty="0" smtClean="0"/>
              <a:t> </a:t>
            </a:r>
            <a:endParaRPr lang="en-GB" dirty="0"/>
          </a:p>
        </p:txBody>
      </p:sp>
      <p:sp>
        <p:nvSpPr>
          <p:cNvPr id="6" name="Title 1"/>
          <p:cNvSpPr txBox="1">
            <a:spLocks/>
          </p:cNvSpPr>
          <p:nvPr/>
        </p:nvSpPr>
        <p:spPr bwMode="auto">
          <a:xfrm>
            <a:off x="527568" y="0"/>
            <a:ext cx="8642350" cy="928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2800" kern="1200">
                <a:solidFill>
                  <a:schemeClr val="bg1"/>
                </a:solidFill>
                <a:latin typeface="+mj-lt"/>
                <a:ea typeface="ＭＳ Ｐゴシック" charset="-128"/>
                <a:cs typeface="+mj-cs"/>
              </a:defRPr>
            </a:lvl1pPr>
            <a:lvl2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2pPr>
            <a:lvl3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3pPr>
            <a:lvl4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4pPr>
            <a:lvl5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5pPr>
            <a:lvl6pPr marL="457200" algn="l" rtl="0" eaLnBrk="1" fontAlgn="base" hangingPunct="1">
              <a:lnSpc>
                <a:spcPct val="90000"/>
              </a:lnSpc>
              <a:spcBef>
                <a:spcPct val="0"/>
              </a:spcBef>
              <a:spcAft>
                <a:spcPct val="0"/>
              </a:spcAft>
              <a:defRPr sz="3600">
                <a:solidFill>
                  <a:schemeClr val="bg1"/>
                </a:solidFill>
                <a:latin typeface="Verdana" charset="0"/>
              </a:defRPr>
            </a:lvl6pPr>
            <a:lvl7pPr marL="914400" algn="l" rtl="0" eaLnBrk="1" fontAlgn="base" hangingPunct="1">
              <a:lnSpc>
                <a:spcPct val="90000"/>
              </a:lnSpc>
              <a:spcBef>
                <a:spcPct val="0"/>
              </a:spcBef>
              <a:spcAft>
                <a:spcPct val="0"/>
              </a:spcAft>
              <a:defRPr sz="3600">
                <a:solidFill>
                  <a:schemeClr val="bg1"/>
                </a:solidFill>
                <a:latin typeface="Verdana" charset="0"/>
              </a:defRPr>
            </a:lvl7pPr>
            <a:lvl8pPr marL="1371600" algn="l" rtl="0" eaLnBrk="1" fontAlgn="base" hangingPunct="1">
              <a:lnSpc>
                <a:spcPct val="90000"/>
              </a:lnSpc>
              <a:spcBef>
                <a:spcPct val="0"/>
              </a:spcBef>
              <a:spcAft>
                <a:spcPct val="0"/>
              </a:spcAft>
              <a:defRPr sz="3600">
                <a:solidFill>
                  <a:schemeClr val="bg1"/>
                </a:solidFill>
                <a:latin typeface="Verdana" charset="0"/>
              </a:defRPr>
            </a:lvl8pPr>
            <a:lvl9pPr marL="1828800" algn="l" rtl="0" eaLnBrk="1" fontAlgn="base" hangingPunct="1">
              <a:lnSpc>
                <a:spcPct val="90000"/>
              </a:lnSpc>
              <a:spcBef>
                <a:spcPct val="0"/>
              </a:spcBef>
              <a:spcAft>
                <a:spcPct val="0"/>
              </a:spcAft>
              <a:defRPr sz="3600">
                <a:solidFill>
                  <a:schemeClr val="bg1"/>
                </a:solidFill>
                <a:latin typeface="Verdana" charset="0"/>
              </a:defRPr>
            </a:lvl9pPr>
          </a:lstStyle>
          <a:p>
            <a:r>
              <a:rPr lang="en-US" smtClean="0"/>
              <a:t>Claims</a:t>
            </a:r>
            <a:endParaRPr lang="en-US" dirty="0"/>
          </a:p>
        </p:txBody>
      </p:sp>
    </p:spTree>
    <p:extLst>
      <p:ext uri="{BB962C8B-B14F-4D97-AF65-F5344CB8AC3E}">
        <p14:creationId xmlns:p14="http://schemas.microsoft.com/office/powerpoint/2010/main" val="2451461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GB" smtClean="0"/>
              <a:t>Efficacy Claim – Improving Function</a:t>
            </a:r>
            <a:endParaRPr lang="en-GB" dirty="0"/>
          </a:p>
        </p:txBody>
      </p:sp>
      <p:sp>
        <p:nvSpPr>
          <p:cNvPr id="3" name="Content Placeholder 2"/>
          <p:cNvSpPr>
            <a:spLocks noGrp="1"/>
          </p:cNvSpPr>
          <p:nvPr>
            <p:ph idx="1"/>
          </p:nvPr>
        </p:nvSpPr>
        <p:spPr/>
        <p:txBody>
          <a:bodyPr/>
          <a:lstStyle/>
          <a:p>
            <a:r>
              <a:rPr lang="en-GB" sz="2400" dirty="0" smtClean="0">
                <a:solidFill>
                  <a:srgbClr val="FF0000"/>
                </a:solidFill>
              </a:rPr>
              <a:t>Claim</a:t>
            </a:r>
          </a:p>
          <a:p>
            <a:pPr lvl="1"/>
            <a:r>
              <a:rPr lang="en-GB" sz="1800" dirty="0" smtClean="0"/>
              <a:t>Traumeel ointment and Traumeel gel are both as effective as diclofenac gel for improving function during daily activities of living at day 7 of treatment and, after 6 weeks from injury, all patients are back to normal function</a:t>
            </a:r>
          </a:p>
          <a:p>
            <a:r>
              <a:rPr lang="en-GB" sz="2400" dirty="0" smtClean="0">
                <a:solidFill>
                  <a:srgbClr val="FF0000"/>
                </a:solidFill>
              </a:rPr>
              <a:t>Key Note</a:t>
            </a:r>
          </a:p>
          <a:p>
            <a:pPr lvl="1"/>
            <a:r>
              <a:rPr lang="en-GB" sz="1800" dirty="0" smtClean="0"/>
              <a:t>It is the lack of function  - apart from the pain - that causes the most distress for patients and necessitates early and effective treatment</a:t>
            </a:r>
          </a:p>
          <a:p>
            <a:pPr lvl="1"/>
            <a:r>
              <a:rPr lang="en-GB" sz="1800" dirty="0" smtClean="0"/>
              <a:t>This ensures that patients are returned to normal daily life as soon as possible</a:t>
            </a:r>
          </a:p>
          <a:p>
            <a:pPr lvl="1"/>
            <a:r>
              <a:rPr lang="en-GB" sz="1800" b="1" dirty="0" smtClean="0"/>
              <a:t>Importantly, Traumeel will do this as effectively as diclofenac </a:t>
            </a:r>
          </a:p>
          <a:p>
            <a:endParaRPr lang="en-GB" dirty="0"/>
          </a:p>
        </p:txBody>
      </p:sp>
    </p:spTree>
    <p:extLst>
      <p:ext uri="{BB962C8B-B14F-4D97-AF65-F5344CB8AC3E}">
        <p14:creationId xmlns:p14="http://schemas.microsoft.com/office/powerpoint/2010/main" val="1966005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Efficacy Claim – Improving Function</a:t>
            </a:r>
            <a:endParaRPr lang="en-GB" dirty="0"/>
          </a:p>
        </p:txBody>
      </p:sp>
      <p:sp>
        <p:nvSpPr>
          <p:cNvPr id="3" name="Content Placeholder 2"/>
          <p:cNvSpPr>
            <a:spLocks noGrp="1"/>
          </p:cNvSpPr>
          <p:nvPr>
            <p:ph idx="1"/>
          </p:nvPr>
        </p:nvSpPr>
        <p:spPr/>
        <p:txBody>
          <a:bodyPr/>
          <a:lstStyle/>
          <a:p>
            <a:r>
              <a:rPr lang="en-GB" sz="2400" dirty="0" smtClean="0">
                <a:solidFill>
                  <a:srgbClr val="FF0000"/>
                </a:solidFill>
              </a:rPr>
              <a:t>Claim</a:t>
            </a:r>
          </a:p>
          <a:p>
            <a:pPr lvl="1"/>
            <a:r>
              <a:rPr lang="en-GB" sz="1800" dirty="0" smtClean="0"/>
              <a:t>The improvement in function during daily activities of living at day 7 of treatment with Traumeel ointment (score 26.2) or with Traumeel gel (score 26.2) is comparable to that of diclofenac gel (score 25)</a:t>
            </a:r>
          </a:p>
          <a:p>
            <a:r>
              <a:rPr lang="en-GB" sz="2400" dirty="0" smtClean="0">
                <a:solidFill>
                  <a:srgbClr val="FF0000"/>
                </a:solidFill>
              </a:rPr>
              <a:t>Note</a:t>
            </a:r>
          </a:p>
          <a:p>
            <a:pPr lvl="1"/>
            <a:r>
              <a:rPr lang="en-GB" sz="1800" dirty="0" smtClean="0"/>
              <a:t>This is a key measure of efficacy and relates to the improved quality of life that patients can expect after using Traumeel</a:t>
            </a:r>
          </a:p>
          <a:p>
            <a:pPr lvl="1"/>
            <a:r>
              <a:rPr lang="en-GB" sz="1800" b="1" dirty="0" smtClean="0"/>
              <a:t>That this efficacy is equivalent to that of diclofenac should give both patients and doctors confidence</a:t>
            </a:r>
          </a:p>
          <a:p>
            <a:endParaRPr lang="en-GB" dirty="0"/>
          </a:p>
        </p:txBody>
      </p:sp>
    </p:spTree>
    <p:extLst>
      <p:ext uri="{BB962C8B-B14F-4D97-AF65-F5344CB8AC3E}">
        <p14:creationId xmlns:p14="http://schemas.microsoft.com/office/powerpoint/2010/main" val="2784347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Efficacy Claim – Improving Function</a:t>
            </a:r>
            <a:endParaRPr lang="en-GB" dirty="0"/>
          </a:p>
        </p:txBody>
      </p:sp>
      <p:sp>
        <p:nvSpPr>
          <p:cNvPr id="3" name="Content Placeholder 2"/>
          <p:cNvSpPr>
            <a:spLocks noGrp="1"/>
          </p:cNvSpPr>
          <p:nvPr>
            <p:ph idx="1"/>
          </p:nvPr>
        </p:nvSpPr>
        <p:spPr/>
        <p:txBody>
          <a:bodyPr/>
          <a:lstStyle/>
          <a:p>
            <a:r>
              <a:rPr lang="en-GB" sz="2400" dirty="0" smtClean="0">
                <a:solidFill>
                  <a:srgbClr val="FF0000"/>
                </a:solidFill>
              </a:rPr>
              <a:t>Key Messages</a:t>
            </a:r>
          </a:p>
          <a:p>
            <a:pPr lvl="1"/>
            <a:r>
              <a:rPr lang="en-GB" sz="1800" b="1" dirty="0" smtClean="0"/>
              <a:t>Traumeel is as effective as diclofenac in enabling patients to return to their normal daily life</a:t>
            </a:r>
          </a:p>
          <a:p>
            <a:pPr lvl="1"/>
            <a:r>
              <a:rPr lang="en-GB" sz="1800" dirty="0" smtClean="0"/>
              <a:t>Traumeel has been shown to be an </a:t>
            </a:r>
            <a:r>
              <a:rPr lang="en-GB" sz="1800" b="1" dirty="0" smtClean="0"/>
              <a:t>equally effective </a:t>
            </a:r>
            <a:r>
              <a:rPr lang="en-GB" sz="1800" dirty="0" smtClean="0"/>
              <a:t>agent to diclofenac </a:t>
            </a:r>
          </a:p>
          <a:p>
            <a:pPr lvl="1"/>
            <a:r>
              <a:rPr lang="en-GB" sz="1800" dirty="0" smtClean="0"/>
              <a:t>Because this claim holds for the primary efficacy variable, improvement in function, </a:t>
            </a:r>
            <a:r>
              <a:rPr lang="en-GB" sz="1800" b="1" dirty="0" smtClean="0"/>
              <a:t>this study is positive for Traumeel</a:t>
            </a:r>
          </a:p>
          <a:p>
            <a:pPr lvl="1"/>
            <a:endParaRPr lang="en-GB" dirty="0" smtClean="0"/>
          </a:p>
          <a:p>
            <a:pPr lvl="1"/>
            <a:endParaRPr lang="en-GB" dirty="0" smtClean="0"/>
          </a:p>
          <a:p>
            <a:endParaRPr lang="en-GB" dirty="0"/>
          </a:p>
        </p:txBody>
      </p:sp>
    </p:spTree>
    <p:extLst>
      <p:ext uri="{BB962C8B-B14F-4D97-AF65-F5344CB8AC3E}">
        <p14:creationId xmlns:p14="http://schemas.microsoft.com/office/powerpoint/2010/main" val="1960010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Improving Function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53528815"/>
              </p:ext>
            </p:extLst>
          </p:nvPr>
        </p:nvGraphicFramePr>
        <p:xfrm>
          <a:off x="755576" y="1916832"/>
          <a:ext cx="7953449" cy="402041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194536" y="6165304"/>
            <a:ext cx="5411302" cy="276999"/>
          </a:xfrm>
          <a:prstGeom prst="rect">
            <a:avLst/>
          </a:prstGeom>
          <a:solidFill>
            <a:srgbClr val="E7F6FF"/>
          </a:solidFill>
        </p:spPr>
        <p:txBody>
          <a:bodyPr wrap="square" rtlCol="0">
            <a:spAutoFit/>
          </a:bodyPr>
          <a:lstStyle/>
          <a:p>
            <a:r>
              <a:rPr lang="en-GB" sz="1200" b="1" dirty="0" smtClean="0">
                <a:latin typeface="+mn-lt"/>
              </a:rPr>
              <a:t>Higher scores represent higher levels of physical function</a:t>
            </a:r>
            <a:endParaRPr lang="en-GB" sz="1200" b="1" dirty="0">
              <a:latin typeface="+mn-lt"/>
            </a:endParaRPr>
          </a:p>
        </p:txBody>
      </p:sp>
      <p:sp>
        <p:nvSpPr>
          <p:cNvPr id="9" name="TextBox 8"/>
          <p:cNvSpPr txBox="1"/>
          <p:nvPr/>
        </p:nvSpPr>
        <p:spPr>
          <a:xfrm>
            <a:off x="1417764" y="4587553"/>
            <a:ext cx="1537626" cy="338554"/>
          </a:xfrm>
          <a:prstGeom prst="rect">
            <a:avLst/>
          </a:prstGeom>
          <a:noFill/>
        </p:spPr>
        <p:txBody>
          <a:bodyPr wrap="square" rtlCol="0">
            <a:spAutoFit/>
          </a:bodyPr>
          <a:lstStyle/>
          <a:p>
            <a:pPr algn="ctr" fontAlgn="auto">
              <a:spcBef>
                <a:spcPts val="0"/>
              </a:spcBef>
              <a:spcAft>
                <a:spcPts val="0"/>
              </a:spcAft>
            </a:pPr>
            <a:r>
              <a:rPr lang="en-GB" sz="800" dirty="0" smtClean="0">
                <a:solidFill>
                  <a:prstClr val="black"/>
                </a:solidFill>
                <a:latin typeface="Verdana"/>
                <a:ea typeface="+mn-ea"/>
                <a:cs typeface="+mn-cs"/>
              </a:rPr>
              <a:t>O vs. D: p=0.6234</a:t>
            </a:r>
          </a:p>
          <a:p>
            <a:pPr algn="ctr" fontAlgn="auto">
              <a:spcBef>
                <a:spcPts val="0"/>
              </a:spcBef>
              <a:spcAft>
                <a:spcPts val="0"/>
              </a:spcAft>
            </a:pPr>
            <a:r>
              <a:rPr lang="en-GB" sz="800" dirty="0" smtClean="0">
                <a:solidFill>
                  <a:prstClr val="black"/>
                </a:solidFill>
                <a:latin typeface="Verdana"/>
                <a:ea typeface="+mn-ea"/>
                <a:cs typeface="+mn-cs"/>
              </a:rPr>
              <a:t>G vs. D: p=0.5350</a:t>
            </a:r>
            <a:endParaRPr lang="en-GB" sz="800" dirty="0">
              <a:solidFill>
                <a:prstClr val="black"/>
              </a:solidFill>
              <a:latin typeface="Verdana"/>
              <a:ea typeface="+mn-ea"/>
              <a:cs typeface="+mn-cs"/>
            </a:endParaRPr>
          </a:p>
        </p:txBody>
      </p:sp>
      <p:sp>
        <p:nvSpPr>
          <p:cNvPr id="10" name="TextBox 9"/>
          <p:cNvSpPr txBox="1"/>
          <p:nvPr/>
        </p:nvSpPr>
        <p:spPr>
          <a:xfrm>
            <a:off x="3245474" y="3953560"/>
            <a:ext cx="1435980" cy="338554"/>
          </a:xfrm>
          <a:prstGeom prst="rect">
            <a:avLst/>
          </a:prstGeom>
          <a:noFill/>
        </p:spPr>
        <p:txBody>
          <a:bodyPr wrap="square" rtlCol="0">
            <a:spAutoFit/>
          </a:bodyPr>
          <a:lstStyle/>
          <a:p>
            <a:pPr algn="ctr" fontAlgn="auto">
              <a:spcBef>
                <a:spcPts val="0"/>
              </a:spcBef>
              <a:spcAft>
                <a:spcPts val="0"/>
              </a:spcAft>
            </a:pPr>
            <a:r>
              <a:rPr lang="en-GB" sz="800" dirty="0" smtClean="0">
                <a:solidFill>
                  <a:prstClr val="black"/>
                </a:solidFill>
                <a:latin typeface="Verdana"/>
                <a:ea typeface="+mn-ea"/>
                <a:cs typeface="+mn-cs"/>
              </a:rPr>
              <a:t>O vs. D: p=0.3155</a:t>
            </a:r>
          </a:p>
          <a:p>
            <a:pPr algn="ctr" fontAlgn="auto">
              <a:spcBef>
                <a:spcPts val="0"/>
              </a:spcBef>
              <a:spcAft>
                <a:spcPts val="0"/>
              </a:spcAft>
            </a:pPr>
            <a:r>
              <a:rPr lang="en-GB" sz="800" dirty="0" smtClean="0">
                <a:solidFill>
                  <a:prstClr val="black"/>
                </a:solidFill>
                <a:latin typeface="Verdana"/>
                <a:ea typeface="+mn-ea"/>
                <a:cs typeface="+mn-cs"/>
              </a:rPr>
              <a:t>G vs. D: p=0.1584</a:t>
            </a:r>
            <a:endParaRPr lang="en-GB" sz="800" dirty="0">
              <a:solidFill>
                <a:prstClr val="black"/>
              </a:solidFill>
              <a:latin typeface="Verdana"/>
              <a:ea typeface="+mn-ea"/>
              <a:cs typeface="+mn-cs"/>
            </a:endParaRPr>
          </a:p>
        </p:txBody>
      </p:sp>
      <p:sp>
        <p:nvSpPr>
          <p:cNvPr id="11" name="TextBox 10"/>
          <p:cNvSpPr txBox="1"/>
          <p:nvPr/>
        </p:nvSpPr>
        <p:spPr>
          <a:xfrm>
            <a:off x="5005173" y="3220666"/>
            <a:ext cx="1554945" cy="338554"/>
          </a:xfrm>
          <a:prstGeom prst="rect">
            <a:avLst/>
          </a:prstGeom>
          <a:noFill/>
        </p:spPr>
        <p:txBody>
          <a:bodyPr wrap="square" rtlCol="0">
            <a:spAutoFit/>
          </a:bodyPr>
          <a:lstStyle/>
          <a:p>
            <a:pPr algn="ctr" fontAlgn="auto">
              <a:spcBef>
                <a:spcPts val="0"/>
              </a:spcBef>
              <a:spcAft>
                <a:spcPts val="0"/>
              </a:spcAft>
            </a:pPr>
            <a:r>
              <a:rPr lang="en-GB" sz="800" dirty="0" smtClean="0">
                <a:solidFill>
                  <a:prstClr val="black"/>
                </a:solidFill>
                <a:latin typeface="Verdana"/>
                <a:ea typeface="+mn-ea"/>
                <a:cs typeface="+mn-cs"/>
              </a:rPr>
              <a:t>O vs. D: p=0.4963</a:t>
            </a:r>
          </a:p>
          <a:p>
            <a:pPr algn="ctr" fontAlgn="auto">
              <a:spcBef>
                <a:spcPts val="0"/>
              </a:spcBef>
              <a:spcAft>
                <a:spcPts val="0"/>
              </a:spcAft>
            </a:pPr>
            <a:r>
              <a:rPr lang="en-GB" sz="800" dirty="0" smtClean="0">
                <a:solidFill>
                  <a:prstClr val="black"/>
                </a:solidFill>
                <a:latin typeface="Verdana"/>
                <a:ea typeface="+mn-ea"/>
                <a:cs typeface="+mn-cs"/>
              </a:rPr>
              <a:t>G vs. D: p=0.6665</a:t>
            </a:r>
            <a:endParaRPr lang="en-GB" sz="800" dirty="0">
              <a:solidFill>
                <a:prstClr val="black"/>
              </a:solidFill>
              <a:latin typeface="Verdana"/>
              <a:ea typeface="+mn-ea"/>
              <a:cs typeface="+mn-cs"/>
            </a:endParaRPr>
          </a:p>
        </p:txBody>
      </p:sp>
      <p:sp>
        <p:nvSpPr>
          <p:cNvPr id="15" name="TextBox 14"/>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smtClean="0">
                <a:solidFill>
                  <a:srgbClr val="000000"/>
                </a:solidFill>
                <a:latin typeface="+mn-lt"/>
                <a:ea typeface="ＭＳ Ｐゴシック"/>
              </a:rPr>
              <a:t>Traumeel</a:t>
            </a:r>
            <a:r>
              <a:rPr lang="en-GB" sz="1200" b="1" dirty="0" smtClean="0">
                <a:solidFill>
                  <a:srgbClr val="000000"/>
                </a:solidFill>
                <a:latin typeface="+mn-lt"/>
                <a:ea typeface="ＭＳ Ｐゴシック"/>
              </a:rPr>
              <a:t> is as effective as NSAIDs in improving function</a:t>
            </a:r>
            <a:endParaRPr lang="en-GB" sz="1200" b="1" dirty="0">
              <a:solidFill>
                <a:srgbClr val="000000"/>
              </a:solidFill>
              <a:latin typeface="+mn-lt"/>
              <a:ea typeface="ＭＳ Ｐゴシック"/>
            </a:endParaRPr>
          </a:p>
        </p:txBody>
      </p:sp>
      <p:sp>
        <p:nvSpPr>
          <p:cNvPr id="16" name="Rectangle 15"/>
          <p:cNvSpPr/>
          <p:nvPr/>
        </p:nvSpPr>
        <p:spPr>
          <a:xfrm rot="16200000">
            <a:off x="-998460" y="3886892"/>
            <a:ext cx="2961625" cy="461665"/>
          </a:xfrm>
          <a:prstGeom prst="rect">
            <a:avLst/>
          </a:prstGeom>
        </p:spPr>
        <p:txBody>
          <a:bodyPr wrap="square">
            <a:spAutoFit/>
          </a:bodyPr>
          <a:lstStyle/>
          <a:p>
            <a:pPr algn="ctr">
              <a:defRPr sz="1200" b="0" i="0" u="none" strike="noStrike" kern="1200" baseline="0">
                <a:solidFill>
                  <a:srgbClr val="000000"/>
                </a:solidFill>
                <a:latin typeface="+mn-lt"/>
                <a:ea typeface="+mn-ea"/>
                <a:cs typeface="+mn-cs"/>
              </a:defRPr>
            </a:pPr>
            <a:r>
              <a:rPr lang="en-GB" dirty="0">
                <a:solidFill>
                  <a:srgbClr val="000000"/>
                </a:solidFill>
              </a:rPr>
              <a:t>Median change from baseline in ADL subscale score</a:t>
            </a:r>
          </a:p>
        </p:txBody>
      </p:sp>
    </p:spTree>
    <p:extLst>
      <p:ext uri="{BB962C8B-B14F-4D97-AF65-F5344CB8AC3E}">
        <p14:creationId xmlns:p14="http://schemas.microsoft.com/office/powerpoint/2010/main" val="272851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Improving Function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6107259"/>
              </p:ext>
            </p:extLst>
          </p:nvPr>
        </p:nvGraphicFramePr>
        <p:xfrm>
          <a:off x="431800" y="1438275"/>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259632" y="5958238"/>
            <a:ext cx="3960440" cy="461665"/>
          </a:xfrm>
          <a:prstGeom prst="rect">
            <a:avLst/>
          </a:prstGeom>
          <a:solidFill>
            <a:srgbClr val="E7F6FF"/>
          </a:solidFill>
        </p:spPr>
        <p:txBody>
          <a:bodyPr wrap="square" rtlCol="0">
            <a:spAutoFit/>
          </a:bodyPr>
          <a:lstStyle/>
          <a:p>
            <a:r>
              <a:rPr lang="en-GB" sz="1200" b="1" dirty="0" smtClean="0">
                <a:latin typeface="+mn-lt"/>
              </a:rPr>
              <a:t>0=worst </a:t>
            </a:r>
            <a:r>
              <a:rPr lang="en-GB" sz="1200" b="1" dirty="0">
                <a:latin typeface="+mn-lt"/>
              </a:rPr>
              <a:t>level of physical function</a:t>
            </a:r>
            <a:r>
              <a:rPr lang="en-GB" sz="1200" b="1" dirty="0" smtClean="0">
                <a:latin typeface="+mn-lt"/>
              </a:rPr>
              <a:t>, 100=highest level of physical function</a:t>
            </a:r>
            <a:endParaRPr lang="en-GB" sz="1200" b="1" dirty="0">
              <a:latin typeface="+mn-lt"/>
            </a:endParaRPr>
          </a:p>
        </p:txBody>
      </p:sp>
      <p:sp>
        <p:nvSpPr>
          <p:cNvPr id="9" name="TextBox 8"/>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smtClean="0">
                <a:solidFill>
                  <a:srgbClr val="000000"/>
                </a:solidFill>
                <a:latin typeface="+mn-lt"/>
                <a:ea typeface="ＭＳ Ｐゴシック"/>
              </a:rPr>
              <a:t>Traumeel</a:t>
            </a:r>
            <a:r>
              <a:rPr lang="en-GB" sz="1200" b="1" dirty="0" smtClean="0">
                <a:solidFill>
                  <a:srgbClr val="000000"/>
                </a:solidFill>
                <a:latin typeface="+mn-lt"/>
                <a:ea typeface="ＭＳ Ｐゴシック"/>
              </a:rPr>
              <a:t> is as effective as NSAIDs in improving function</a:t>
            </a:r>
            <a:endParaRPr lang="en-GB" sz="1200" b="1" dirty="0">
              <a:solidFill>
                <a:srgbClr val="000000"/>
              </a:solidFill>
              <a:latin typeface="+mn-lt"/>
              <a:ea typeface="ＭＳ Ｐゴシック"/>
            </a:endParaRPr>
          </a:p>
        </p:txBody>
      </p:sp>
    </p:spTree>
    <p:extLst>
      <p:ext uri="{BB962C8B-B14F-4D97-AF65-F5344CB8AC3E}">
        <p14:creationId xmlns:p14="http://schemas.microsoft.com/office/powerpoint/2010/main" val="1373806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Contents</a:t>
            </a:r>
            <a:endParaRPr lang="en-GB" dirty="0"/>
          </a:p>
        </p:txBody>
      </p:sp>
      <p:sp>
        <p:nvSpPr>
          <p:cNvPr id="3" name="Content Placeholder 2"/>
          <p:cNvSpPr>
            <a:spLocks noGrp="1"/>
          </p:cNvSpPr>
          <p:nvPr>
            <p:ph idx="1"/>
          </p:nvPr>
        </p:nvSpPr>
        <p:spPr/>
        <p:txBody>
          <a:bodyPr/>
          <a:lstStyle/>
          <a:p>
            <a:r>
              <a:rPr lang="en-GB" sz="1400" dirty="0" smtClean="0"/>
              <a:t>TAASS claims summary</a:t>
            </a:r>
          </a:p>
          <a:p>
            <a:r>
              <a:rPr lang="en-GB" sz="1400" dirty="0" smtClean="0"/>
              <a:t>Traumeel ointment and gel are </a:t>
            </a:r>
            <a:r>
              <a:rPr lang="en-GB" sz="1400" b="1" dirty="0" smtClean="0"/>
              <a:t>as effective as </a:t>
            </a:r>
            <a:r>
              <a:rPr lang="en-GB" sz="1400" dirty="0" smtClean="0"/>
              <a:t>diclofenac gel in the treatment of pain in acute ankle sprain </a:t>
            </a:r>
          </a:p>
          <a:p>
            <a:r>
              <a:rPr lang="en-GB" sz="1400" dirty="0" smtClean="0"/>
              <a:t>Traumeel ointment and gel are </a:t>
            </a:r>
            <a:r>
              <a:rPr lang="en-GB" sz="1400" b="1" dirty="0" smtClean="0"/>
              <a:t>as effective as </a:t>
            </a:r>
            <a:r>
              <a:rPr lang="en-GB" sz="1400" dirty="0" smtClean="0"/>
              <a:t>diclofenac gel in function improvement in acute ankle sprain</a:t>
            </a:r>
          </a:p>
          <a:p>
            <a:r>
              <a:rPr lang="en-GB" sz="1400" dirty="0" smtClean="0"/>
              <a:t>Traumeel ointment and gel are </a:t>
            </a:r>
            <a:r>
              <a:rPr lang="en-GB" sz="1400" b="1" dirty="0" smtClean="0"/>
              <a:t>as effective as </a:t>
            </a:r>
            <a:r>
              <a:rPr lang="en-GB" sz="1400" dirty="0" smtClean="0"/>
              <a:t>diclofenac gel in reducing ankle swelling in acute ankle sprain in all secondary endpoint variables</a:t>
            </a:r>
          </a:p>
          <a:p>
            <a:r>
              <a:rPr lang="en-GB" sz="1400" dirty="0" smtClean="0"/>
              <a:t>Traumeel ointment and gel are </a:t>
            </a:r>
            <a:r>
              <a:rPr lang="en-GB" sz="1400" b="1" dirty="0" smtClean="0"/>
              <a:t>as effective as </a:t>
            </a:r>
            <a:r>
              <a:rPr lang="en-GB" sz="1400" dirty="0" smtClean="0"/>
              <a:t>diclofenac gel for global efficacy in acute ankle sprain</a:t>
            </a:r>
          </a:p>
          <a:p>
            <a:r>
              <a:rPr lang="en-GB" sz="1400" dirty="0" smtClean="0"/>
              <a:t>Traumeel ointment and gel are </a:t>
            </a:r>
            <a:r>
              <a:rPr lang="en-GB" sz="1400" b="1" dirty="0" smtClean="0"/>
              <a:t>as effective as </a:t>
            </a:r>
            <a:r>
              <a:rPr lang="en-GB" sz="1400" dirty="0" smtClean="0"/>
              <a:t>diclofenac gel for time to normal function in acute ankle sprain</a:t>
            </a:r>
          </a:p>
          <a:p>
            <a:r>
              <a:rPr lang="en-GB" sz="1400" b="1" dirty="0">
                <a:ea typeface="ＭＳ Ｐゴシック"/>
              </a:rPr>
              <a:t>In the TAASS study, all treatment arms were well tolerated</a:t>
            </a:r>
            <a:endParaRPr lang="en-GB" sz="1400" dirty="0">
              <a:ea typeface="ＭＳ Ｐゴシック"/>
            </a:endParaRPr>
          </a:p>
          <a:p>
            <a:r>
              <a:rPr lang="en-GB" sz="1400" b="1" dirty="0" smtClean="0"/>
              <a:t>Traumeel</a:t>
            </a:r>
            <a:r>
              <a:rPr lang="en-GB" sz="1400" b="1" baseline="30000" dirty="0" smtClean="0"/>
              <a:t> </a:t>
            </a:r>
            <a:r>
              <a:rPr lang="en-GB" sz="1400" b="1" dirty="0" smtClean="0"/>
              <a:t>ointment and gel are both well tolerated and effective alternatives to diclofenac gel </a:t>
            </a:r>
            <a:r>
              <a:rPr lang="en-GB" sz="1400" dirty="0" smtClean="0"/>
              <a:t>for the treatment of pain and function in patients with acute ankle sprain</a:t>
            </a:r>
          </a:p>
          <a:p>
            <a:r>
              <a:rPr lang="en-GB" sz="1400" dirty="0"/>
              <a:t>TAASS in </a:t>
            </a:r>
            <a:r>
              <a:rPr lang="en-GB" sz="1400" dirty="0" smtClean="0"/>
              <a:t>perspective</a:t>
            </a:r>
          </a:p>
          <a:p>
            <a:r>
              <a:rPr lang="en-GB" sz="1400" dirty="0" smtClean="0"/>
              <a:t>Traumeel – evidence base</a:t>
            </a:r>
            <a:endParaRPr lang="en-GB" sz="1400" dirty="0"/>
          </a:p>
          <a:p>
            <a:r>
              <a:rPr lang="en-GB" sz="1400" dirty="0" smtClean="0"/>
              <a:t>Appendix </a:t>
            </a:r>
          </a:p>
          <a:p>
            <a:endParaRPr lang="en-GB" dirty="0" smtClean="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830575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642350" cy="928688"/>
          </a:xfrm>
        </p:spPr>
        <p:txBody>
          <a:bodyPr/>
          <a:lstStyle/>
          <a:p>
            <a:r>
              <a:rPr lang="en-GB" b="1" dirty="0" smtClean="0"/>
              <a:t> </a:t>
            </a:r>
            <a:endParaRPr lang="en-GB" b="1" dirty="0"/>
          </a:p>
        </p:txBody>
      </p:sp>
      <p:sp>
        <p:nvSpPr>
          <p:cNvPr id="3" name="Content Placeholder 2"/>
          <p:cNvSpPr>
            <a:spLocks noGrp="1"/>
          </p:cNvSpPr>
          <p:nvPr>
            <p:ph idx="1"/>
          </p:nvPr>
        </p:nvSpPr>
        <p:spPr/>
        <p:txBody>
          <a:bodyPr/>
          <a:lstStyle/>
          <a:p>
            <a:pPr marL="0" indent="0">
              <a:buNone/>
            </a:pPr>
            <a:endParaRPr lang="en-GB" sz="4000" dirty="0" smtClean="0"/>
          </a:p>
          <a:p>
            <a:pPr marL="0" indent="0" algn="ctr">
              <a:buNone/>
            </a:pPr>
            <a:r>
              <a:rPr lang="en-GB" sz="3200" dirty="0">
                <a:solidFill>
                  <a:srgbClr val="0070C0"/>
                </a:solidFill>
              </a:rPr>
              <a:t>Traumeel o</a:t>
            </a:r>
            <a:r>
              <a:rPr lang="en-GB" sz="3200" dirty="0" smtClean="0">
                <a:solidFill>
                  <a:srgbClr val="0070C0"/>
                </a:solidFill>
              </a:rPr>
              <a:t>intment </a:t>
            </a:r>
            <a:r>
              <a:rPr lang="en-GB" sz="3200" dirty="0">
                <a:solidFill>
                  <a:srgbClr val="0070C0"/>
                </a:solidFill>
              </a:rPr>
              <a:t>and g</a:t>
            </a:r>
            <a:r>
              <a:rPr lang="en-GB" sz="3200" dirty="0" smtClean="0">
                <a:solidFill>
                  <a:srgbClr val="0070C0"/>
                </a:solidFill>
              </a:rPr>
              <a:t>el are as effective </a:t>
            </a:r>
            <a:r>
              <a:rPr lang="en-GB" sz="3200" dirty="0">
                <a:solidFill>
                  <a:srgbClr val="0070C0"/>
                </a:solidFill>
              </a:rPr>
              <a:t>as </a:t>
            </a:r>
            <a:r>
              <a:rPr lang="en-GB" sz="3200" dirty="0" smtClean="0">
                <a:solidFill>
                  <a:srgbClr val="0070C0"/>
                </a:solidFill>
              </a:rPr>
              <a:t>diclofenac gel in </a:t>
            </a:r>
            <a:r>
              <a:rPr lang="en-GB" sz="3200" dirty="0">
                <a:solidFill>
                  <a:srgbClr val="0070C0"/>
                </a:solidFill>
              </a:rPr>
              <a:t>reducing ankle swelling in acute ankle </a:t>
            </a:r>
            <a:r>
              <a:rPr lang="en-GB" sz="3200" dirty="0" smtClean="0">
                <a:solidFill>
                  <a:srgbClr val="0070C0"/>
                </a:solidFill>
              </a:rPr>
              <a:t>sprain in all secondary endpoint variables</a:t>
            </a:r>
            <a:endParaRPr lang="en-GB" sz="3200" dirty="0">
              <a:solidFill>
                <a:srgbClr val="0070C0"/>
              </a:solidFill>
            </a:endParaRPr>
          </a:p>
          <a:p>
            <a:pPr marL="0" indent="0">
              <a:buNone/>
            </a:pPr>
            <a:endParaRPr lang="en-GB" dirty="0" smtClean="0"/>
          </a:p>
          <a:p>
            <a:endParaRPr lang="en-GB" dirty="0"/>
          </a:p>
        </p:txBody>
      </p:sp>
      <p:sp>
        <p:nvSpPr>
          <p:cNvPr id="6" name="Title 1"/>
          <p:cNvSpPr txBox="1">
            <a:spLocks/>
          </p:cNvSpPr>
          <p:nvPr/>
        </p:nvSpPr>
        <p:spPr bwMode="auto">
          <a:xfrm>
            <a:off x="431800" y="0"/>
            <a:ext cx="8642350" cy="928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2800" kern="1200">
                <a:solidFill>
                  <a:schemeClr val="bg1"/>
                </a:solidFill>
                <a:latin typeface="+mj-lt"/>
                <a:ea typeface="ＭＳ Ｐゴシック" charset="-128"/>
                <a:cs typeface="+mj-cs"/>
              </a:defRPr>
            </a:lvl1pPr>
            <a:lvl2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2pPr>
            <a:lvl3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3pPr>
            <a:lvl4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4pPr>
            <a:lvl5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5pPr>
            <a:lvl6pPr marL="457200" algn="l" rtl="0" eaLnBrk="1" fontAlgn="base" hangingPunct="1">
              <a:lnSpc>
                <a:spcPct val="90000"/>
              </a:lnSpc>
              <a:spcBef>
                <a:spcPct val="0"/>
              </a:spcBef>
              <a:spcAft>
                <a:spcPct val="0"/>
              </a:spcAft>
              <a:defRPr sz="3600">
                <a:solidFill>
                  <a:schemeClr val="bg1"/>
                </a:solidFill>
                <a:latin typeface="Verdana" charset="0"/>
              </a:defRPr>
            </a:lvl6pPr>
            <a:lvl7pPr marL="914400" algn="l" rtl="0" eaLnBrk="1" fontAlgn="base" hangingPunct="1">
              <a:lnSpc>
                <a:spcPct val="90000"/>
              </a:lnSpc>
              <a:spcBef>
                <a:spcPct val="0"/>
              </a:spcBef>
              <a:spcAft>
                <a:spcPct val="0"/>
              </a:spcAft>
              <a:defRPr sz="3600">
                <a:solidFill>
                  <a:schemeClr val="bg1"/>
                </a:solidFill>
                <a:latin typeface="Verdana" charset="0"/>
              </a:defRPr>
            </a:lvl7pPr>
            <a:lvl8pPr marL="1371600" algn="l" rtl="0" eaLnBrk="1" fontAlgn="base" hangingPunct="1">
              <a:lnSpc>
                <a:spcPct val="90000"/>
              </a:lnSpc>
              <a:spcBef>
                <a:spcPct val="0"/>
              </a:spcBef>
              <a:spcAft>
                <a:spcPct val="0"/>
              </a:spcAft>
              <a:defRPr sz="3600">
                <a:solidFill>
                  <a:schemeClr val="bg1"/>
                </a:solidFill>
                <a:latin typeface="Verdana" charset="0"/>
              </a:defRPr>
            </a:lvl8pPr>
            <a:lvl9pPr marL="1828800" algn="l" rtl="0" eaLnBrk="1" fontAlgn="base" hangingPunct="1">
              <a:lnSpc>
                <a:spcPct val="90000"/>
              </a:lnSpc>
              <a:spcBef>
                <a:spcPct val="0"/>
              </a:spcBef>
              <a:spcAft>
                <a:spcPct val="0"/>
              </a:spcAft>
              <a:defRPr sz="3600">
                <a:solidFill>
                  <a:schemeClr val="bg1"/>
                </a:solidFill>
                <a:latin typeface="Verdana" charset="0"/>
              </a:defRPr>
            </a:lvl9pPr>
          </a:lstStyle>
          <a:p>
            <a:r>
              <a:rPr lang="en-US" smtClean="0"/>
              <a:t>Claims</a:t>
            </a:r>
            <a:endParaRPr lang="en-US" dirty="0"/>
          </a:p>
        </p:txBody>
      </p:sp>
    </p:spTree>
    <p:extLst>
      <p:ext uri="{BB962C8B-B14F-4D97-AF65-F5344CB8AC3E}">
        <p14:creationId xmlns:p14="http://schemas.microsoft.com/office/powerpoint/2010/main" val="2125211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Secondary Efficacy Variables </a:t>
            </a:r>
            <a:endParaRPr lang="en-GB" dirty="0"/>
          </a:p>
        </p:txBody>
      </p:sp>
      <p:sp>
        <p:nvSpPr>
          <p:cNvPr id="3" name="Content Placeholder 2"/>
          <p:cNvSpPr>
            <a:spLocks noGrp="1"/>
          </p:cNvSpPr>
          <p:nvPr>
            <p:ph idx="1"/>
          </p:nvPr>
        </p:nvSpPr>
        <p:spPr/>
        <p:txBody>
          <a:bodyPr/>
          <a:lstStyle/>
          <a:p>
            <a:pPr lvl="0"/>
            <a:r>
              <a:rPr lang="en-GB" b="1" dirty="0" smtClean="0"/>
              <a:t>The treatment groups were also proven as effective as diclofenac for secondary endpoint variables:</a:t>
            </a:r>
          </a:p>
        </p:txBody>
      </p:sp>
      <p:graphicFrame>
        <p:nvGraphicFramePr>
          <p:cNvPr id="4" name="Table 3"/>
          <p:cNvGraphicFramePr>
            <a:graphicFrameLocks noGrp="1"/>
          </p:cNvGraphicFramePr>
          <p:nvPr>
            <p:extLst>
              <p:ext uri="{D42A27DB-BD31-4B8C-83A1-F6EECF244321}">
                <p14:modId xmlns:p14="http://schemas.microsoft.com/office/powerpoint/2010/main" val="3933182886"/>
              </p:ext>
            </p:extLst>
          </p:nvPr>
        </p:nvGraphicFramePr>
        <p:xfrm>
          <a:off x="539552" y="2132857"/>
          <a:ext cx="8136904" cy="3744420"/>
        </p:xfrm>
        <a:graphic>
          <a:graphicData uri="http://schemas.openxmlformats.org/drawingml/2006/table">
            <a:tbl>
              <a:tblPr firstRow="1" bandRow="1">
                <a:tableStyleId>{5C22544A-7EE6-4342-B048-85BDC9FD1C3A}</a:tableStyleId>
              </a:tblPr>
              <a:tblGrid>
                <a:gridCol w="3600400"/>
                <a:gridCol w="4536504"/>
              </a:tblGrid>
              <a:tr h="323876">
                <a:tc>
                  <a:txBody>
                    <a:bodyPr/>
                    <a:lstStyle/>
                    <a:p>
                      <a:r>
                        <a:rPr lang="en-GB" sz="1100" b="0" dirty="0" smtClean="0"/>
                        <a:t>Secondary endpoint variable</a:t>
                      </a:r>
                      <a:endParaRPr lang="en-GB" sz="1100" b="0" dirty="0"/>
                    </a:p>
                  </a:txBody>
                  <a:tcPr marT="0" marB="0" anchor="ctr"/>
                </a:tc>
                <a:tc>
                  <a:txBody>
                    <a:bodyPr/>
                    <a:lstStyle/>
                    <a:p>
                      <a:r>
                        <a:rPr lang="en-GB" sz="1100" b="0" dirty="0" smtClean="0"/>
                        <a:t>Description</a:t>
                      </a:r>
                      <a:endParaRPr lang="en-GB" sz="1100" b="0" dirty="0"/>
                    </a:p>
                  </a:txBody>
                  <a:tcPr marT="0" marB="0" anchor="ctr"/>
                </a:tc>
              </a:tr>
              <a:tr h="323876">
                <a:tc>
                  <a:txBody>
                    <a:bodyPr/>
                    <a:lstStyle/>
                    <a:p>
                      <a:r>
                        <a:rPr lang="en-GB" sz="1100" b="0" dirty="0" smtClean="0"/>
                        <a:t>FAAM sports subscale </a:t>
                      </a:r>
                      <a:endParaRPr lang="en-GB" sz="1100" b="0" dirty="0"/>
                    </a:p>
                  </a:txBody>
                  <a:tcPr marT="0" marB="0" anchor="ctr"/>
                </a:tc>
                <a:tc>
                  <a:txBody>
                    <a:bodyPr/>
                    <a:lstStyle/>
                    <a:p>
                      <a:r>
                        <a:rPr lang="en-GB" sz="1100" b="0" dirty="0" smtClean="0"/>
                        <a:t>Measuring patients’ sports performance</a:t>
                      </a:r>
                      <a:endParaRPr lang="en-GB" sz="1100" b="0" dirty="0"/>
                    </a:p>
                  </a:txBody>
                  <a:tcPr marT="0" marB="0" anchor="ctr"/>
                </a:tc>
              </a:tr>
              <a:tr h="480654">
                <a:tc>
                  <a:txBody>
                    <a:bodyPr/>
                    <a:lstStyle/>
                    <a:p>
                      <a:r>
                        <a:rPr lang="en-GB" sz="1100" b="0" dirty="0" smtClean="0"/>
                        <a:t>Current level of function during daily living activity </a:t>
                      </a:r>
                      <a:endParaRPr lang="en-GB" sz="1100" b="0" dirty="0"/>
                    </a:p>
                  </a:txBody>
                  <a:tcPr marT="0" marB="0" anchor="ctr"/>
                </a:tc>
                <a:tc>
                  <a:txBody>
                    <a:bodyPr/>
                    <a:lstStyle/>
                    <a:p>
                      <a:r>
                        <a:rPr lang="en-GB" sz="1100" b="0" dirty="0" smtClean="0"/>
                        <a:t>Measuring how patients function going about their daily activities</a:t>
                      </a:r>
                      <a:endParaRPr lang="en-GB" sz="1100" b="0" dirty="0"/>
                    </a:p>
                  </a:txBody>
                  <a:tcPr marT="0" marB="0" anchor="ctr"/>
                </a:tc>
              </a:tr>
              <a:tr h="480654">
                <a:tc>
                  <a:txBody>
                    <a:bodyPr/>
                    <a:lstStyle/>
                    <a:p>
                      <a:r>
                        <a:rPr lang="en-GB" sz="1100" b="0" dirty="0" smtClean="0"/>
                        <a:t>Current level of function during sports-related activities </a:t>
                      </a:r>
                      <a:endParaRPr lang="en-GB" sz="1100" b="0" dirty="0"/>
                    </a:p>
                  </a:txBody>
                  <a:tcPr marT="0" marB="0" anchor="ctr"/>
                </a:tc>
                <a:tc>
                  <a:txBody>
                    <a:bodyPr/>
                    <a:lstStyle/>
                    <a:p>
                      <a:r>
                        <a:rPr lang="en-GB" sz="1100" b="0" dirty="0" smtClean="0"/>
                        <a:t>Measuring how patients function during sports</a:t>
                      </a:r>
                      <a:endParaRPr lang="en-GB" sz="1100" b="0" dirty="0"/>
                    </a:p>
                  </a:txBody>
                  <a:tcPr marT="0" marB="0" anchor="ctr"/>
                </a:tc>
              </a:tr>
              <a:tr h="323876">
                <a:tc>
                  <a:txBody>
                    <a:bodyPr/>
                    <a:lstStyle/>
                    <a:p>
                      <a:r>
                        <a:rPr lang="en-GB" sz="1100" b="0" dirty="0" smtClean="0"/>
                        <a:t>Current level of function </a:t>
                      </a:r>
                      <a:endParaRPr lang="en-GB" sz="1100" b="0" dirty="0"/>
                    </a:p>
                  </a:txBody>
                  <a:tcPr marT="0" marB="0" anchor="ctr"/>
                </a:tc>
                <a:tc>
                  <a:txBody>
                    <a:bodyPr/>
                    <a:lstStyle/>
                    <a:p>
                      <a:r>
                        <a:rPr lang="en-GB" sz="1100" b="0" dirty="0" smtClean="0"/>
                        <a:t>Measuring how patients</a:t>
                      </a:r>
                      <a:r>
                        <a:rPr lang="en-GB" sz="1100" b="0" strike="sngStrike" dirty="0" smtClean="0"/>
                        <a:t> </a:t>
                      </a:r>
                      <a:r>
                        <a:rPr lang="en-GB" sz="1100" b="0" dirty="0" smtClean="0"/>
                        <a:t>function overall</a:t>
                      </a:r>
                      <a:endParaRPr lang="en-GB" sz="1100" b="0" dirty="0"/>
                    </a:p>
                  </a:txBody>
                  <a:tcPr marT="0" marB="0" anchor="ctr"/>
                </a:tc>
              </a:tr>
              <a:tr h="323876">
                <a:tc>
                  <a:txBody>
                    <a:bodyPr/>
                    <a:lstStyle/>
                    <a:p>
                      <a:r>
                        <a:rPr lang="en-GB" sz="1100" b="0" dirty="0" smtClean="0"/>
                        <a:t>Swelling </a:t>
                      </a:r>
                      <a:endParaRPr lang="en-GB" sz="1100" b="0" dirty="0"/>
                    </a:p>
                  </a:txBody>
                  <a:tcPr marT="0" marB="0" anchor="ctr"/>
                </a:tc>
                <a:tc>
                  <a:txBody>
                    <a:bodyPr/>
                    <a:lstStyle/>
                    <a:p>
                      <a:r>
                        <a:rPr lang="en-GB" sz="1100" b="0" dirty="0" smtClean="0"/>
                        <a:t>Measuring reduction in ankle swelling</a:t>
                      </a:r>
                      <a:endParaRPr lang="en-GB" sz="1100" b="0" dirty="0"/>
                    </a:p>
                  </a:txBody>
                  <a:tcPr marT="0" marB="0" anchor="ctr"/>
                </a:tc>
              </a:tr>
              <a:tr h="323876">
                <a:tc>
                  <a:txBody>
                    <a:bodyPr/>
                    <a:lstStyle/>
                    <a:p>
                      <a:r>
                        <a:rPr lang="en-GB" sz="1100" b="0" dirty="0" smtClean="0"/>
                        <a:t>Assessment of normal function </a:t>
                      </a:r>
                      <a:endParaRPr lang="en-GB" sz="1100" b="0" dirty="0"/>
                    </a:p>
                  </a:txBody>
                  <a:tcPr marT="0" marB="0" anchor="ctr"/>
                </a:tc>
                <a:tc>
                  <a:txBody>
                    <a:bodyPr/>
                    <a:lstStyle/>
                    <a:p>
                      <a:r>
                        <a:rPr lang="en-GB" sz="1100" b="0" dirty="0" smtClean="0"/>
                        <a:t>Measuring if patients</a:t>
                      </a:r>
                      <a:r>
                        <a:rPr lang="en-GB" sz="1100" b="0" strike="sngStrike" dirty="0" smtClean="0"/>
                        <a:t> </a:t>
                      </a:r>
                      <a:r>
                        <a:rPr lang="en-GB" sz="1100" b="0" dirty="0" smtClean="0"/>
                        <a:t>function as normal</a:t>
                      </a:r>
                      <a:endParaRPr lang="en-GB" sz="1100" b="0" dirty="0"/>
                    </a:p>
                  </a:txBody>
                  <a:tcPr marT="0" marB="0" anchor="ctr"/>
                </a:tc>
              </a:tr>
              <a:tr h="323876">
                <a:tc>
                  <a:txBody>
                    <a:bodyPr/>
                    <a:lstStyle/>
                    <a:p>
                      <a:r>
                        <a:rPr lang="en-GB" sz="1100" b="0" dirty="0" smtClean="0"/>
                        <a:t>Global efficacy assessment </a:t>
                      </a:r>
                      <a:endParaRPr lang="en-GB" sz="1100" b="0" dirty="0"/>
                    </a:p>
                  </a:txBody>
                  <a:tcPr marT="0" marB="0" anchor="ctr"/>
                </a:tc>
                <a:tc>
                  <a:txBody>
                    <a:bodyPr/>
                    <a:lstStyle/>
                    <a:p>
                      <a:r>
                        <a:rPr lang="en-GB" sz="1100" b="0" dirty="0" smtClean="0"/>
                        <a:t>Patients rating of overall treatment efficacy</a:t>
                      </a:r>
                      <a:endParaRPr lang="en-GB" sz="1100" b="0" dirty="0"/>
                    </a:p>
                  </a:txBody>
                  <a:tcPr marT="0" marB="0" anchor="ctr"/>
                </a:tc>
              </a:tr>
              <a:tr h="480654">
                <a:tc>
                  <a:txBody>
                    <a:bodyPr/>
                    <a:lstStyle/>
                    <a:p>
                      <a:r>
                        <a:rPr lang="en-GB" sz="1100" b="0" dirty="0" smtClean="0"/>
                        <a:t>Time to normal</a:t>
                      </a:r>
                      <a:r>
                        <a:rPr lang="en-GB" sz="1100" b="0" baseline="0" dirty="0" smtClean="0"/>
                        <a:t> </a:t>
                      </a:r>
                      <a:r>
                        <a:rPr lang="en-GB" sz="1100" b="0" dirty="0" smtClean="0"/>
                        <a:t>function: training and sports </a:t>
                      </a:r>
                      <a:endParaRPr lang="en-GB" sz="1100" b="0" dirty="0"/>
                    </a:p>
                  </a:txBody>
                  <a:tcPr marT="0" marB="0" anchor="ctr"/>
                </a:tc>
                <a:tc>
                  <a:txBody>
                    <a:bodyPr/>
                    <a:lstStyle/>
                    <a:p>
                      <a:r>
                        <a:rPr lang="en-GB" sz="1100" b="0" dirty="0" smtClean="0"/>
                        <a:t>Measuring the time taken for patients to resume training and to resume</a:t>
                      </a:r>
                      <a:r>
                        <a:rPr lang="en-GB" sz="1100" b="0" baseline="0" dirty="0" smtClean="0"/>
                        <a:t> </a:t>
                      </a:r>
                      <a:r>
                        <a:rPr lang="en-GB" sz="1100" b="0" dirty="0" smtClean="0"/>
                        <a:t>sports</a:t>
                      </a:r>
                      <a:endParaRPr lang="en-GB" sz="1100" b="0" dirty="0"/>
                    </a:p>
                  </a:txBody>
                  <a:tcPr marT="0" marB="0" anchor="ctr"/>
                </a:tc>
              </a:tr>
              <a:tr h="35920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1" dirty="0" smtClean="0">
                          <a:solidFill>
                            <a:schemeClr val="tx1"/>
                          </a:solidFill>
                        </a:rPr>
                        <a:t>All secondary parameters returned to normal by 6 weeks for all three groups:</a:t>
                      </a:r>
                      <a:r>
                        <a:rPr lang="en-GB" sz="1100" b="1" baseline="0" dirty="0" smtClean="0">
                          <a:solidFill>
                            <a:schemeClr val="tx1"/>
                          </a:solidFill>
                        </a:rPr>
                        <a:t> Traumeel ointment, Traumeel gel, diclofenac gel </a:t>
                      </a:r>
                      <a:endParaRPr lang="en-GB" sz="1100" b="1" dirty="0" smtClean="0">
                        <a:solidFill>
                          <a:schemeClr val="tx1"/>
                        </a:solidFill>
                      </a:endParaRPr>
                    </a:p>
                  </a:txBody>
                  <a:tcPr marT="0" marB="0" anchor="ctr"/>
                </a:tc>
                <a:tc hMerge="1">
                  <a:txBody>
                    <a:bodyPr/>
                    <a:lstStyle/>
                    <a:p>
                      <a:endParaRPr lang="en-GB" sz="1400" dirty="0"/>
                    </a:p>
                  </a:txBody>
                  <a:tcPr/>
                </a:tc>
              </a:tr>
            </a:tbl>
          </a:graphicData>
        </a:graphic>
      </p:graphicFrame>
    </p:spTree>
    <p:extLst>
      <p:ext uri="{BB962C8B-B14F-4D97-AF65-F5344CB8AC3E}">
        <p14:creationId xmlns:p14="http://schemas.microsoft.com/office/powerpoint/2010/main" val="3621885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Secondary Endpoint Variables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5287423"/>
              </p:ext>
            </p:extLst>
          </p:nvPr>
        </p:nvGraphicFramePr>
        <p:xfrm>
          <a:off x="444636" y="2522240"/>
          <a:ext cx="8276382" cy="1752600"/>
        </p:xfrm>
        <a:graphic>
          <a:graphicData uri="http://schemas.openxmlformats.org/drawingml/2006/table">
            <a:tbl>
              <a:tblPr firstRow="1" bandRow="1">
                <a:tableStyleId>{5C22544A-7EE6-4342-B048-85BDC9FD1C3A}</a:tableStyleId>
              </a:tblPr>
              <a:tblGrid>
                <a:gridCol w="2470085"/>
                <a:gridCol w="2838634"/>
                <a:gridCol w="2967663"/>
              </a:tblGrid>
              <a:tr h="546720">
                <a:tc>
                  <a:txBody>
                    <a:bodyPr/>
                    <a:lstStyle/>
                    <a:p>
                      <a:endParaRPr lang="en-GB" sz="1200" b="0" dirty="0"/>
                    </a:p>
                  </a:txBody>
                  <a:tcPr marL="90177" marR="90177"/>
                </a:tc>
                <a:tc>
                  <a:txBody>
                    <a:bodyPr/>
                    <a:lstStyle/>
                    <a:p>
                      <a:pPr algn="ctr"/>
                      <a:r>
                        <a:rPr lang="en-GB" sz="1200" b="0" dirty="0" smtClean="0"/>
                        <a:t>Baseline</a:t>
                      </a:r>
                    </a:p>
                    <a:p>
                      <a:pPr algn="ctr"/>
                      <a:r>
                        <a:rPr lang="en-GB" sz="1200" b="0" dirty="0" smtClean="0"/>
                        <a:t>median cm</a:t>
                      </a:r>
                    </a:p>
                  </a:txBody>
                  <a:tcPr marL="90177" marR="90177"/>
                </a:tc>
                <a:tc>
                  <a:txBody>
                    <a:bodyPr/>
                    <a:lstStyle/>
                    <a:p>
                      <a:pPr algn="ctr"/>
                      <a:r>
                        <a:rPr lang="en-GB" sz="1200" b="0" dirty="0" smtClean="0"/>
                        <a:t>Day 7</a:t>
                      </a:r>
                    </a:p>
                    <a:p>
                      <a:pPr algn="ctr"/>
                      <a:r>
                        <a:rPr lang="en-GB" sz="1200" b="0" dirty="0" smtClean="0"/>
                        <a:t>median cm</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0" dirty="0" smtClean="0"/>
                        <a:t>(change from baseline)</a:t>
                      </a:r>
                    </a:p>
                  </a:txBody>
                  <a:tcPr marL="90177" marR="90177"/>
                </a:tc>
              </a:tr>
              <a:tr h="370840">
                <a:tc>
                  <a:txBody>
                    <a:bodyPr/>
                    <a:lstStyle/>
                    <a:p>
                      <a:r>
                        <a:rPr lang="en-GB" sz="1200" b="0" dirty="0" smtClean="0"/>
                        <a:t>Traumeel ointment</a:t>
                      </a:r>
                    </a:p>
                  </a:txBody>
                  <a:tcPr marL="90177" marR="90177"/>
                </a:tc>
                <a:tc>
                  <a:txBody>
                    <a:bodyPr/>
                    <a:lstStyle/>
                    <a:p>
                      <a:pPr algn="ctr"/>
                      <a:r>
                        <a:rPr lang="en-GB" sz="1200" b="0" dirty="0" smtClean="0"/>
                        <a:t>55.1</a:t>
                      </a:r>
                    </a:p>
                  </a:txBody>
                  <a:tcPr marL="90177" marR="90177"/>
                </a:tc>
                <a:tc>
                  <a:txBody>
                    <a:bodyPr/>
                    <a:lstStyle/>
                    <a:p>
                      <a:pPr algn="ctr"/>
                      <a:r>
                        <a:rPr lang="en-GB" sz="1200" b="0" dirty="0" smtClean="0"/>
                        <a:t>53.9(-0.5)</a:t>
                      </a:r>
                    </a:p>
                  </a:txBody>
                  <a:tcPr marL="90177" marR="90177"/>
                </a:tc>
              </a:tr>
              <a:tr h="370840">
                <a:tc>
                  <a:txBody>
                    <a:bodyPr/>
                    <a:lstStyle/>
                    <a:p>
                      <a:r>
                        <a:rPr lang="en-GB" sz="1200" b="0" dirty="0" smtClean="0"/>
                        <a:t>Traumeel gel</a:t>
                      </a:r>
                    </a:p>
                  </a:txBody>
                  <a:tcPr marL="90177" marR="90177"/>
                </a:tc>
                <a:tc>
                  <a:txBody>
                    <a:bodyPr/>
                    <a:lstStyle/>
                    <a:p>
                      <a:pPr algn="ctr"/>
                      <a:r>
                        <a:rPr lang="en-GB" sz="1200" b="0" dirty="0" smtClean="0"/>
                        <a:t>54.1</a:t>
                      </a:r>
                    </a:p>
                  </a:txBody>
                  <a:tcPr marL="90177" marR="90177"/>
                </a:tc>
                <a:tc>
                  <a:txBody>
                    <a:bodyPr/>
                    <a:lstStyle/>
                    <a:p>
                      <a:pPr algn="ctr"/>
                      <a:r>
                        <a:rPr lang="en-GB" sz="1200" b="0" dirty="0" smtClean="0"/>
                        <a:t>53.0 (-0.5)</a:t>
                      </a:r>
                    </a:p>
                  </a:txBody>
                  <a:tcPr marL="90177" marR="90177"/>
                </a:tc>
              </a:tr>
              <a:tr h="370840">
                <a:tc>
                  <a:txBody>
                    <a:bodyPr/>
                    <a:lstStyle/>
                    <a:p>
                      <a:r>
                        <a:rPr lang="en-GB" sz="1200" b="0" dirty="0" smtClean="0"/>
                        <a:t>Diclofenac</a:t>
                      </a:r>
                    </a:p>
                  </a:txBody>
                  <a:tcPr marL="90177" marR="90177"/>
                </a:tc>
                <a:tc>
                  <a:txBody>
                    <a:bodyPr/>
                    <a:lstStyle/>
                    <a:p>
                      <a:pPr algn="ctr"/>
                      <a:r>
                        <a:rPr lang="en-GB" sz="1200" b="0" dirty="0" smtClean="0"/>
                        <a:t>54.0</a:t>
                      </a:r>
                    </a:p>
                  </a:txBody>
                  <a:tcPr marL="90177" marR="90177"/>
                </a:tc>
                <a:tc>
                  <a:txBody>
                    <a:bodyPr/>
                    <a:lstStyle/>
                    <a:p>
                      <a:pPr algn="ctr"/>
                      <a:r>
                        <a:rPr lang="en-GB" sz="1200" b="0" dirty="0" smtClean="0"/>
                        <a:t>53.1(-0.5)</a:t>
                      </a:r>
                    </a:p>
                  </a:txBody>
                  <a:tcPr marL="90177" marR="90177"/>
                </a:tc>
              </a:tr>
            </a:tbl>
          </a:graphicData>
        </a:graphic>
      </p:graphicFrame>
      <p:sp>
        <p:nvSpPr>
          <p:cNvPr id="9" name="Content Placeholder 2"/>
          <p:cNvSpPr txBox="1">
            <a:spLocks/>
          </p:cNvSpPr>
          <p:nvPr/>
        </p:nvSpPr>
        <p:spPr bwMode="auto">
          <a:xfrm>
            <a:off x="421667" y="1515489"/>
            <a:ext cx="8277225" cy="9774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30000"/>
              </a:spcBef>
              <a:spcAft>
                <a:spcPct val="30000"/>
              </a:spcAft>
              <a:buSzPct val="150000"/>
              <a:buBlip>
                <a:blip r:embed="rId2"/>
              </a:buBlip>
              <a:defRPr sz="2400" kern="1200">
                <a:solidFill>
                  <a:schemeClr val="tx1"/>
                </a:solidFill>
                <a:latin typeface="+mn-lt"/>
                <a:ea typeface="ＭＳ Ｐゴシック" charset="-128"/>
                <a:cs typeface="+mn-cs"/>
              </a:defRPr>
            </a:lvl1pPr>
            <a:lvl2pPr marL="742950" indent="-285750" algn="l" rtl="0" eaLnBrk="1" fontAlgn="base" hangingPunct="1">
              <a:spcBef>
                <a:spcPct val="20000"/>
              </a:spcBef>
              <a:spcAft>
                <a:spcPct val="20000"/>
              </a:spcAft>
              <a:buClr>
                <a:schemeClr val="tx2"/>
              </a:buClr>
              <a:buSzPct val="110000"/>
              <a:buFont typeface="Wingdings" pitchFamily="2" charset="2"/>
              <a:buChar char=""/>
              <a:defRPr sz="2400" kern="1200">
                <a:solidFill>
                  <a:schemeClr val="tx1"/>
                </a:solidFill>
                <a:latin typeface="+mn-lt"/>
                <a:ea typeface="ＭＳ Ｐゴシック" charset="-128"/>
                <a:cs typeface="+mn-cs"/>
              </a:defRPr>
            </a:lvl2pPr>
            <a:lvl3pPr marL="1143000" indent="-228600" algn="l" rtl="0" eaLnBrk="1" fontAlgn="base" hangingPunct="1">
              <a:spcBef>
                <a:spcPct val="20000"/>
              </a:spcBef>
              <a:spcAft>
                <a:spcPct val="20000"/>
              </a:spcAft>
              <a:buClr>
                <a:schemeClr val="bg2"/>
              </a:buClr>
              <a:buSzPct val="110000"/>
              <a:buFont typeface="Wingdings" pitchFamily="2" charset="2"/>
              <a:buChar char=""/>
              <a:defRPr sz="2400" kern="1200">
                <a:solidFill>
                  <a:schemeClr val="tx1"/>
                </a:solidFill>
                <a:latin typeface="+mn-lt"/>
                <a:ea typeface="ＭＳ Ｐゴシック" charset="-128"/>
                <a:cs typeface="+mn-cs"/>
              </a:defRPr>
            </a:lvl3pPr>
            <a:lvl4pPr marL="1600200" indent="-228600" algn="l" rtl="0" eaLnBrk="1" fontAlgn="base" hangingPunct="1">
              <a:lnSpc>
                <a:spcPct val="90000"/>
              </a:lnSpc>
              <a:spcBef>
                <a:spcPct val="20000"/>
              </a:spcBef>
              <a:spcAft>
                <a:spcPct val="20000"/>
              </a:spcAft>
              <a:buClr>
                <a:schemeClr val="tx2"/>
              </a:buClr>
              <a:buFont typeface="Wingdings" pitchFamily="2" charset="2"/>
              <a:buChar char="w"/>
              <a:defRPr sz="2000" kern="1200">
                <a:solidFill>
                  <a:schemeClr val="tx1"/>
                </a:solidFill>
                <a:latin typeface="+mn-lt"/>
                <a:ea typeface="ＭＳ Ｐゴシック" charset="-128"/>
                <a:cs typeface="+mn-cs"/>
              </a:defRPr>
            </a:lvl4pPr>
            <a:lvl5pPr marL="2057400" indent="-228600" algn="l" rtl="0" eaLnBrk="1" fontAlgn="base" hangingPunct="1">
              <a:lnSpc>
                <a:spcPct val="90000"/>
              </a:lnSpc>
              <a:spcBef>
                <a:spcPct val="20000"/>
              </a:spcBef>
              <a:spcAft>
                <a:spcPct val="20000"/>
              </a:spcAft>
              <a:buClr>
                <a:schemeClr val="bg2"/>
              </a:buClr>
              <a:buFont typeface="Wingdings" pitchFamily="2" charset="2"/>
              <a:buChar char="w"/>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1800" dirty="0" smtClean="0"/>
              <a:t>A comparable reduction in swelling (as demonstrated by reduction in circumference) was seen in all groups at day 7 </a:t>
            </a:r>
            <a:endParaRPr lang="en-GB" dirty="0"/>
          </a:p>
        </p:txBody>
      </p:sp>
    </p:spTree>
    <p:extLst>
      <p:ext uri="{BB962C8B-B14F-4D97-AF65-F5344CB8AC3E}">
        <p14:creationId xmlns:p14="http://schemas.microsoft.com/office/powerpoint/2010/main" val="1549346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GB" smtClean="0"/>
              <a:t>Efficacy Claim – Secondary Endpoint Variable: Swelling</a:t>
            </a:r>
            <a:endParaRPr lang="en-GB" dirty="0"/>
          </a:p>
        </p:txBody>
      </p:sp>
      <p:sp>
        <p:nvSpPr>
          <p:cNvPr id="3" name="Content Placeholder 2"/>
          <p:cNvSpPr>
            <a:spLocks noGrp="1"/>
          </p:cNvSpPr>
          <p:nvPr>
            <p:ph idx="1"/>
          </p:nvPr>
        </p:nvSpPr>
        <p:spPr/>
        <p:txBody>
          <a:bodyPr/>
          <a:lstStyle/>
          <a:p>
            <a:r>
              <a:rPr lang="en-GB" sz="2400" dirty="0" smtClean="0">
                <a:solidFill>
                  <a:schemeClr val="bg2"/>
                </a:solidFill>
              </a:rPr>
              <a:t>Claim</a:t>
            </a:r>
          </a:p>
          <a:p>
            <a:pPr lvl="1"/>
            <a:r>
              <a:rPr lang="en-GB" sz="1800" dirty="0" smtClean="0"/>
              <a:t>Traumeel ointment and Traumeel gel are each as effective as diclofenac gel for reducing ankle swelling at day 7 of treatment</a:t>
            </a:r>
          </a:p>
          <a:p>
            <a:pPr lvl="1"/>
            <a:r>
              <a:rPr lang="en-GB" sz="1800" dirty="0" smtClean="0"/>
              <a:t>The reduction in ankle swelling at day 7 of treatment with Traumeel ointment (0.5 cm) or with Traumeel gel (0.5 cm) is comparable to that of diclofenac gel (0.485 cm)</a:t>
            </a:r>
          </a:p>
          <a:p>
            <a:pPr lvl="1"/>
            <a:endParaRPr lang="en-GB" dirty="0" smtClean="0"/>
          </a:p>
          <a:p>
            <a:r>
              <a:rPr lang="en-GB" sz="2400" dirty="0" smtClean="0">
                <a:solidFill>
                  <a:schemeClr val="bg2"/>
                </a:solidFill>
              </a:rPr>
              <a:t>Key Note</a:t>
            </a:r>
          </a:p>
          <a:p>
            <a:pPr lvl="1"/>
            <a:r>
              <a:rPr lang="en-GB" sz="1800" dirty="0" smtClean="0"/>
              <a:t>Swelling, along with stiffness, is a key symptom in soft tissue injury. Reducing it is a mark of effectiveness for any agent</a:t>
            </a:r>
          </a:p>
          <a:p>
            <a:pPr lvl="1"/>
            <a:r>
              <a:rPr lang="en-GB" sz="1800" b="1" dirty="0" smtClean="0"/>
              <a:t>Further evidence that Traumeel is an equally effective agent to diclofenac </a:t>
            </a:r>
          </a:p>
          <a:p>
            <a:pPr lvl="1"/>
            <a:endParaRPr lang="en-GB" dirty="0"/>
          </a:p>
        </p:txBody>
      </p:sp>
    </p:spTree>
    <p:extLst>
      <p:ext uri="{BB962C8B-B14F-4D97-AF65-F5344CB8AC3E}">
        <p14:creationId xmlns:p14="http://schemas.microsoft.com/office/powerpoint/2010/main" val="1450605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Efficacy Claim – Secondary </a:t>
            </a:r>
            <a:r>
              <a:rPr lang="en-GB" dirty="0" smtClean="0"/>
              <a:t>Efficacy Variable: Swelling </a:t>
            </a:r>
            <a:br>
              <a:rPr lang="en-GB" dirty="0" smtClean="0"/>
            </a:b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5654423"/>
              </p:ext>
            </p:extLst>
          </p:nvPr>
        </p:nvGraphicFramePr>
        <p:xfrm>
          <a:off x="486408" y="1382113"/>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1835696" y="3573016"/>
            <a:ext cx="1584176" cy="338554"/>
          </a:xfrm>
          <a:prstGeom prst="rect">
            <a:avLst/>
          </a:prstGeom>
          <a:noFill/>
        </p:spPr>
        <p:txBody>
          <a:bodyPr wrap="square" rtlCol="0">
            <a:spAutoFit/>
          </a:bodyPr>
          <a:lstStyle/>
          <a:p>
            <a:pPr algn="ctr"/>
            <a:r>
              <a:rPr lang="en-GB" sz="800" dirty="0" smtClean="0"/>
              <a:t>O vs.. D: p=0.5096</a:t>
            </a:r>
          </a:p>
          <a:p>
            <a:pPr algn="ctr"/>
            <a:r>
              <a:rPr lang="en-GB" sz="800" dirty="0" smtClean="0"/>
              <a:t>G vs. D: p=0.2236</a:t>
            </a:r>
            <a:endParaRPr lang="en-GB" sz="800" dirty="0"/>
          </a:p>
        </p:txBody>
      </p:sp>
      <p:sp>
        <p:nvSpPr>
          <p:cNvPr id="14" name="TextBox 13"/>
          <p:cNvSpPr txBox="1"/>
          <p:nvPr/>
        </p:nvSpPr>
        <p:spPr>
          <a:xfrm>
            <a:off x="4324151" y="4228845"/>
            <a:ext cx="1584176" cy="338554"/>
          </a:xfrm>
          <a:prstGeom prst="rect">
            <a:avLst/>
          </a:prstGeom>
          <a:noFill/>
        </p:spPr>
        <p:txBody>
          <a:bodyPr wrap="square" rtlCol="0">
            <a:spAutoFit/>
          </a:bodyPr>
          <a:lstStyle/>
          <a:p>
            <a:pPr algn="ctr"/>
            <a:r>
              <a:rPr lang="en-GB" sz="800" dirty="0" smtClean="0"/>
              <a:t>O vs. D: p=0.3895</a:t>
            </a:r>
          </a:p>
          <a:p>
            <a:pPr algn="ctr"/>
            <a:r>
              <a:rPr lang="en-GB" sz="800" dirty="0" smtClean="0"/>
              <a:t>G vs. D: p=0.2000</a:t>
            </a:r>
            <a:endParaRPr lang="en-GB" sz="800" dirty="0"/>
          </a:p>
        </p:txBody>
      </p:sp>
      <p:sp>
        <p:nvSpPr>
          <p:cNvPr id="15" name="TextBox 14"/>
          <p:cNvSpPr txBox="1"/>
          <p:nvPr/>
        </p:nvSpPr>
        <p:spPr>
          <a:xfrm>
            <a:off x="6572385" y="4947275"/>
            <a:ext cx="1584176" cy="338554"/>
          </a:xfrm>
          <a:prstGeom prst="rect">
            <a:avLst/>
          </a:prstGeom>
          <a:noFill/>
        </p:spPr>
        <p:txBody>
          <a:bodyPr wrap="square" rtlCol="0">
            <a:spAutoFit/>
          </a:bodyPr>
          <a:lstStyle/>
          <a:p>
            <a:pPr algn="ctr"/>
            <a:r>
              <a:rPr lang="en-GB" sz="800" dirty="0" smtClean="0"/>
              <a:t>O vs. D: p=0.1454</a:t>
            </a:r>
          </a:p>
          <a:p>
            <a:pPr algn="ctr"/>
            <a:r>
              <a:rPr lang="en-GB" sz="800" dirty="0" smtClean="0"/>
              <a:t>G vs. D: p=0.1295</a:t>
            </a:r>
            <a:endParaRPr lang="en-GB" sz="800" dirty="0"/>
          </a:p>
        </p:txBody>
      </p:sp>
      <p:sp>
        <p:nvSpPr>
          <p:cNvPr id="16" name="TextBox 15"/>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a:solidFill>
                  <a:srgbClr val="000000"/>
                </a:solidFill>
                <a:latin typeface="+mn-lt"/>
                <a:ea typeface="ＭＳ Ｐゴシック"/>
              </a:rPr>
              <a:t>Swelling was reduced from baseline in all groups at all time points </a:t>
            </a:r>
          </a:p>
        </p:txBody>
      </p:sp>
      <p:sp>
        <p:nvSpPr>
          <p:cNvPr id="3" name="TextBox 2"/>
          <p:cNvSpPr txBox="1"/>
          <p:nvPr/>
        </p:nvSpPr>
        <p:spPr>
          <a:xfrm>
            <a:off x="544911" y="6121300"/>
            <a:ext cx="6056466" cy="276999"/>
          </a:xfrm>
          <a:prstGeom prst="rect">
            <a:avLst/>
          </a:prstGeom>
          <a:solidFill>
            <a:srgbClr val="E7F6FF"/>
          </a:solidFill>
        </p:spPr>
        <p:txBody>
          <a:bodyPr wrap="none" rtlCol="0">
            <a:spAutoFit/>
          </a:bodyPr>
          <a:lstStyle/>
          <a:p>
            <a:r>
              <a:rPr lang="en-US" sz="1200" b="1" dirty="0">
                <a:latin typeface="+mn-lt"/>
              </a:rPr>
              <a:t>Greater changes represent greater improvement (reduced </a:t>
            </a:r>
            <a:r>
              <a:rPr lang="en-US" sz="1200" b="1" dirty="0" smtClean="0">
                <a:latin typeface="+mn-lt"/>
              </a:rPr>
              <a:t>swelling) </a:t>
            </a:r>
            <a:endParaRPr lang="en-GB" sz="1200" dirty="0">
              <a:latin typeface="+mn-lt"/>
            </a:endParaRPr>
          </a:p>
        </p:txBody>
      </p:sp>
    </p:spTree>
    <p:extLst>
      <p:ext uri="{BB962C8B-B14F-4D97-AF65-F5344CB8AC3E}">
        <p14:creationId xmlns:p14="http://schemas.microsoft.com/office/powerpoint/2010/main" val="34097558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2040"/>
            <a:ext cx="8642350" cy="928688"/>
          </a:xfrm>
        </p:spPr>
        <p:txBody>
          <a:bodyPr/>
          <a:lstStyle/>
          <a:p>
            <a:r>
              <a:rPr lang="en-GB" b="1" dirty="0" smtClean="0"/>
              <a:t> </a:t>
            </a:r>
            <a:endParaRPr lang="en-GB" b="1" dirty="0"/>
          </a:p>
        </p:txBody>
      </p:sp>
      <p:sp>
        <p:nvSpPr>
          <p:cNvPr id="3" name="Content Placeholder 2"/>
          <p:cNvSpPr>
            <a:spLocks noGrp="1"/>
          </p:cNvSpPr>
          <p:nvPr>
            <p:ph idx="1"/>
          </p:nvPr>
        </p:nvSpPr>
        <p:spPr/>
        <p:txBody>
          <a:bodyPr/>
          <a:lstStyle/>
          <a:p>
            <a:pPr marL="0" indent="0">
              <a:buNone/>
            </a:pPr>
            <a:endParaRPr lang="en-GB" sz="4000" dirty="0" smtClean="0"/>
          </a:p>
          <a:p>
            <a:pPr marL="0" indent="0" algn="ctr">
              <a:buNone/>
            </a:pPr>
            <a:r>
              <a:rPr lang="en-GB" sz="3200" dirty="0">
                <a:solidFill>
                  <a:srgbClr val="0070C0"/>
                </a:solidFill>
              </a:rPr>
              <a:t>Traumeel o</a:t>
            </a:r>
            <a:r>
              <a:rPr lang="en-GB" sz="3200" dirty="0" smtClean="0">
                <a:solidFill>
                  <a:srgbClr val="0070C0"/>
                </a:solidFill>
              </a:rPr>
              <a:t>intment </a:t>
            </a:r>
            <a:r>
              <a:rPr lang="en-GB" sz="3200" dirty="0">
                <a:solidFill>
                  <a:srgbClr val="0070C0"/>
                </a:solidFill>
              </a:rPr>
              <a:t>and </a:t>
            </a:r>
            <a:r>
              <a:rPr lang="en-GB" sz="3200" dirty="0" smtClean="0">
                <a:solidFill>
                  <a:srgbClr val="0070C0"/>
                </a:solidFill>
              </a:rPr>
              <a:t>gel are as effective </a:t>
            </a:r>
            <a:r>
              <a:rPr lang="en-GB" sz="3200" dirty="0">
                <a:solidFill>
                  <a:srgbClr val="0070C0"/>
                </a:solidFill>
              </a:rPr>
              <a:t>as </a:t>
            </a:r>
            <a:r>
              <a:rPr lang="en-GB" sz="3200" dirty="0" smtClean="0">
                <a:solidFill>
                  <a:srgbClr val="0070C0"/>
                </a:solidFill>
              </a:rPr>
              <a:t>diclofenac gel for global efficacy in acute ankle sprain</a:t>
            </a:r>
            <a:endParaRPr lang="en-GB" sz="3200" dirty="0">
              <a:solidFill>
                <a:srgbClr val="0070C0"/>
              </a:solidFill>
            </a:endParaRPr>
          </a:p>
          <a:p>
            <a:pPr marL="0" indent="0">
              <a:buNone/>
            </a:pPr>
            <a:endParaRPr lang="en-GB" dirty="0" smtClean="0"/>
          </a:p>
          <a:p>
            <a:endParaRPr lang="en-GB" dirty="0"/>
          </a:p>
        </p:txBody>
      </p:sp>
      <p:sp>
        <p:nvSpPr>
          <p:cNvPr id="6" name="Title 1"/>
          <p:cNvSpPr txBox="1">
            <a:spLocks/>
          </p:cNvSpPr>
          <p:nvPr/>
        </p:nvSpPr>
        <p:spPr bwMode="auto">
          <a:xfrm>
            <a:off x="431800" y="0"/>
            <a:ext cx="8642350" cy="928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2800" kern="1200">
                <a:solidFill>
                  <a:schemeClr val="bg1"/>
                </a:solidFill>
                <a:latin typeface="+mj-lt"/>
                <a:ea typeface="ＭＳ Ｐゴシック" charset="-128"/>
                <a:cs typeface="+mj-cs"/>
              </a:defRPr>
            </a:lvl1pPr>
            <a:lvl2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2pPr>
            <a:lvl3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3pPr>
            <a:lvl4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4pPr>
            <a:lvl5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5pPr>
            <a:lvl6pPr marL="457200" algn="l" rtl="0" eaLnBrk="1" fontAlgn="base" hangingPunct="1">
              <a:lnSpc>
                <a:spcPct val="90000"/>
              </a:lnSpc>
              <a:spcBef>
                <a:spcPct val="0"/>
              </a:spcBef>
              <a:spcAft>
                <a:spcPct val="0"/>
              </a:spcAft>
              <a:defRPr sz="3600">
                <a:solidFill>
                  <a:schemeClr val="bg1"/>
                </a:solidFill>
                <a:latin typeface="Verdana" charset="0"/>
              </a:defRPr>
            </a:lvl6pPr>
            <a:lvl7pPr marL="914400" algn="l" rtl="0" eaLnBrk="1" fontAlgn="base" hangingPunct="1">
              <a:lnSpc>
                <a:spcPct val="90000"/>
              </a:lnSpc>
              <a:spcBef>
                <a:spcPct val="0"/>
              </a:spcBef>
              <a:spcAft>
                <a:spcPct val="0"/>
              </a:spcAft>
              <a:defRPr sz="3600">
                <a:solidFill>
                  <a:schemeClr val="bg1"/>
                </a:solidFill>
                <a:latin typeface="Verdana" charset="0"/>
              </a:defRPr>
            </a:lvl7pPr>
            <a:lvl8pPr marL="1371600" algn="l" rtl="0" eaLnBrk="1" fontAlgn="base" hangingPunct="1">
              <a:lnSpc>
                <a:spcPct val="90000"/>
              </a:lnSpc>
              <a:spcBef>
                <a:spcPct val="0"/>
              </a:spcBef>
              <a:spcAft>
                <a:spcPct val="0"/>
              </a:spcAft>
              <a:defRPr sz="3600">
                <a:solidFill>
                  <a:schemeClr val="bg1"/>
                </a:solidFill>
                <a:latin typeface="Verdana" charset="0"/>
              </a:defRPr>
            </a:lvl8pPr>
            <a:lvl9pPr marL="1828800" algn="l" rtl="0" eaLnBrk="1" fontAlgn="base" hangingPunct="1">
              <a:lnSpc>
                <a:spcPct val="90000"/>
              </a:lnSpc>
              <a:spcBef>
                <a:spcPct val="0"/>
              </a:spcBef>
              <a:spcAft>
                <a:spcPct val="0"/>
              </a:spcAft>
              <a:defRPr sz="3600">
                <a:solidFill>
                  <a:schemeClr val="bg1"/>
                </a:solidFill>
                <a:latin typeface="Verdana" charset="0"/>
              </a:defRPr>
            </a:lvl9pPr>
          </a:lstStyle>
          <a:p>
            <a:r>
              <a:rPr lang="en-US" smtClean="0"/>
              <a:t>Claims</a:t>
            </a:r>
            <a:endParaRPr lang="en-US" dirty="0"/>
          </a:p>
        </p:txBody>
      </p:sp>
    </p:spTree>
    <p:extLst>
      <p:ext uri="{BB962C8B-B14F-4D97-AF65-F5344CB8AC3E}">
        <p14:creationId xmlns:p14="http://schemas.microsoft.com/office/powerpoint/2010/main" val="2398847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Secondary Endpoint Variable: Global Efficacy</a:t>
            </a:r>
            <a:endParaRPr lang="en-GB" dirty="0"/>
          </a:p>
        </p:txBody>
      </p:sp>
      <p:sp>
        <p:nvSpPr>
          <p:cNvPr id="3" name="Content Placeholder 2"/>
          <p:cNvSpPr>
            <a:spLocks noGrp="1"/>
          </p:cNvSpPr>
          <p:nvPr>
            <p:ph idx="1"/>
          </p:nvPr>
        </p:nvSpPr>
        <p:spPr/>
        <p:txBody>
          <a:bodyPr/>
          <a:lstStyle/>
          <a:p>
            <a:r>
              <a:rPr lang="en-GB" dirty="0" smtClean="0"/>
              <a:t>At day 14 treatments were rated as ‘very good’/’good’ by the vast majority of patients:</a:t>
            </a:r>
          </a:p>
          <a:p>
            <a:pPr lvl="1"/>
            <a:r>
              <a:rPr lang="en-GB" dirty="0" smtClean="0"/>
              <a:t>Traumeel ointment: 92.25% of patients</a:t>
            </a:r>
          </a:p>
          <a:p>
            <a:pPr lvl="1"/>
            <a:r>
              <a:rPr lang="en-GB" dirty="0" smtClean="0"/>
              <a:t>Traumeel gel: 92.09% of patients</a:t>
            </a:r>
          </a:p>
          <a:p>
            <a:pPr lvl="1"/>
            <a:r>
              <a:rPr lang="en-GB" dirty="0" smtClean="0"/>
              <a:t>Diclofenac gel: 92.70% of patients</a:t>
            </a:r>
          </a:p>
          <a:p>
            <a:r>
              <a:rPr lang="en-GB" sz="1700" dirty="0"/>
              <a:t>Over 92% of patients in each group rated the treatment as “very good” or “good”</a:t>
            </a:r>
          </a:p>
          <a:p>
            <a:r>
              <a:rPr lang="en-GB" sz="1700" b="1" dirty="0" smtClean="0"/>
              <a:t>Comparable efficacy was demonstrated for Traumeel vs. diclofenac</a:t>
            </a:r>
          </a:p>
          <a:p>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1936337901"/>
              </p:ext>
            </p:extLst>
          </p:nvPr>
        </p:nvGraphicFramePr>
        <p:xfrm>
          <a:off x="323528" y="4509120"/>
          <a:ext cx="8568953" cy="2160241"/>
        </p:xfrm>
        <a:graphic>
          <a:graphicData uri="http://schemas.openxmlformats.org/drawingml/2006/table">
            <a:tbl>
              <a:tblPr firstRow="1" bandRow="1">
                <a:tableStyleId>{5C22544A-7EE6-4342-B048-85BDC9FD1C3A}</a:tableStyleId>
              </a:tblPr>
              <a:tblGrid>
                <a:gridCol w="1606693"/>
                <a:gridCol w="1392452"/>
                <a:gridCol w="1392452"/>
                <a:gridCol w="1392452"/>
                <a:gridCol w="1392452"/>
                <a:gridCol w="1392452"/>
              </a:tblGrid>
              <a:tr h="802911">
                <a:tc>
                  <a:txBody>
                    <a:bodyPr/>
                    <a:lstStyle/>
                    <a:p>
                      <a:pPr algn="l"/>
                      <a:r>
                        <a:rPr lang="en-GB" sz="1400" b="0" dirty="0" smtClean="0">
                          <a:solidFill>
                            <a:schemeClr val="bg1"/>
                          </a:solidFill>
                          <a:latin typeface="Myriad Web Pro Condensed" pitchFamily="34" charset="0"/>
                        </a:rPr>
                        <a:t>Treatment</a:t>
                      </a:r>
                      <a:endParaRPr lang="en-GB" sz="1400" b="0" dirty="0">
                        <a:solidFill>
                          <a:schemeClr val="bg1"/>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rgbClr val="0083BE"/>
                    </a:solidFill>
                  </a:tcPr>
                </a:tc>
                <a:tc>
                  <a:txBody>
                    <a:bodyPr/>
                    <a:lstStyle/>
                    <a:p>
                      <a:pPr algn="ctr"/>
                      <a:r>
                        <a:rPr lang="en-GB" sz="1400" b="0" dirty="0" smtClean="0">
                          <a:solidFill>
                            <a:schemeClr val="bg1"/>
                          </a:solidFill>
                          <a:latin typeface="Myriad Web Pro Condensed" pitchFamily="34" charset="0"/>
                        </a:rPr>
                        <a:t>Very good</a:t>
                      </a:r>
                      <a:endParaRPr lang="en-GB" sz="1400" b="0" dirty="0">
                        <a:solidFill>
                          <a:schemeClr val="bg1"/>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rgbClr val="0083BE"/>
                    </a:solidFill>
                  </a:tcPr>
                </a:tc>
                <a:tc>
                  <a:txBody>
                    <a:bodyPr/>
                    <a:lstStyle/>
                    <a:p>
                      <a:pPr algn="ctr"/>
                      <a:r>
                        <a:rPr lang="en-GB" sz="1400" b="0" dirty="0" smtClean="0">
                          <a:solidFill>
                            <a:schemeClr val="bg1"/>
                          </a:solidFill>
                          <a:latin typeface="Myriad Web Pro Condensed" pitchFamily="34" charset="0"/>
                        </a:rPr>
                        <a:t>Good</a:t>
                      </a:r>
                      <a:endParaRPr lang="en-GB" sz="1400" b="0" dirty="0">
                        <a:solidFill>
                          <a:schemeClr val="bg1"/>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rgbClr val="0083BE"/>
                    </a:solidFill>
                  </a:tcPr>
                </a:tc>
                <a:tc>
                  <a:txBody>
                    <a:bodyPr/>
                    <a:lstStyle/>
                    <a:p>
                      <a:pPr algn="ctr"/>
                      <a:r>
                        <a:rPr lang="en-GB" sz="1400" b="0" dirty="0" smtClean="0">
                          <a:solidFill>
                            <a:schemeClr val="bg1"/>
                          </a:solidFill>
                          <a:latin typeface="Myriad Web Pro Condensed" pitchFamily="34" charset="0"/>
                        </a:rPr>
                        <a:t>Satisfactory</a:t>
                      </a:r>
                      <a:endParaRPr lang="en-GB" sz="1400" b="0" dirty="0">
                        <a:solidFill>
                          <a:schemeClr val="bg1"/>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rgbClr val="0083BE"/>
                    </a:solidFill>
                  </a:tcPr>
                </a:tc>
                <a:tc>
                  <a:txBody>
                    <a:bodyPr/>
                    <a:lstStyle/>
                    <a:p>
                      <a:pPr algn="ctr"/>
                      <a:r>
                        <a:rPr lang="en-GB" sz="1400" b="0" dirty="0" smtClean="0">
                          <a:solidFill>
                            <a:schemeClr val="bg1"/>
                          </a:solidFill>
                          <a:latin typeface="Myriad Web Pro Condensed" pitchFamily="34" charset="0"/>
                        </a:rPr>
                        <a:t>No improvement</a:t>
                      </a:r>
                      <a:endParaRPr lang="en-GB" sz="1400" b="0" dirty="0">
                        <a:solidFill>
                          <a:schemeClr val="bg1"/>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rgbClr val="0083BE"/>
                    </a:solidFill>
                  </a:tcPr>
                </a:tc>
                <a:tc>
                  <a:txBody>
                    <a:bodyPr/>
                    <a:lstStyle/>
                    <a:p>
                      <a:pPr algn="ctr"/>
                      <a:r>
                        <a:rPr lang="en-GB" sz="1400" b="0" dirty="0" smtClean="0">
                          <a:solidFill>
                            <a:schemeClr val="bg1"/>
                          </a:solidFill>
                          <a:latin typeface="Myriad Web Pro Condensed" pitchFamily="34" charset="0"/>
                        </a:rPr>
                        <a:t>Worse </a:t>
                      </a:r>
                      <a:endParaRPr lang="en-GB" sz="1400" b="0" dirty="0">
                        <a:solidFill>
                          <a:schemeClr val="bg1"/>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rgbClr val="0083BE"/>
                    </a:solidFill>
                  </a:tcPr>
                </a:tc>
              </a:tr>
              <a:tr h="623638">
                <a:tc>
                  <a:txBody>
                    <a:bodyPr/>
                    <a:lstStyle/>
                    <a:p>
                      <a:r>
                        <a:rPr lang="en-GB" sz="1400" b="0" dirty="0" smtClean="0">
                          <a:solidFill>
                            <a:schemeClr val="tx1">
                              <a:lumMod val="65000"/>
                              <a:lumOff val="35000"/>
                            </a:schemeClr>
                          </a:solidFill>
                          <a:latin typeface="Myriad Web Pro Condensed" pitchFamily="34" charset="0"/>
                        </a:rPr>
                        <a:t>Traumeel ointment</a:t>
                      </a: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effectLst/>
                          <a:latin typeface="Myriad Web Pro Condensed" pitchFamily="34" charset="0"/>
                          <a:ea typeface="Calibri"/>
                          <a:cs typeface="Times New Roman"/>
                        </a:rPr>
                        <a:t>72 (50.7%) </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59 (41.6%)</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10 (7.0%)</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1 (0.7%)</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0</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r>
              <a:tr h="366846">
                <a:tc>
                  <a:txBody>
                    <a:bodyPr/>
                    <a:lstStyle/>
                    <a:p>
                      <a:r>
                        <a:rPr lang="en-GB" sz="1400" b="0" dirty="0" smtClean="0">
                          <a:solidFill>
                            <a:schemeClr val="tx1">
                              <a:lumMod val="65000"/>
                              <a:lumOff val="35000"/>
                            </a:schemeClr>
                          </a:solidFill>
                          <a:latin typeface="Myriad Web Pro Condensed" pitchFamily="34" charset="0"/>
                        </a:rPr>
                        <a:t>Traumeel gel</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effectLst/>
                          <a:latin typeface="Myriad Web Pro Condensed" pitchFamily="34" charset="0"/>
                          <a:cs typeface="Times New Roman"/>
                        </a:rPr>
                        <a:t>69</a:t>
                      </a:r>
                      <a:r>
                        <a:rPr lang="en-GB" sz="1400" b="0" baseline="0" dirty="0" smtClean="0">
                          <a:solidFill>
                            <a:schemeClr val="tx1">
                              <a:lumMod val="65000"/>
                              <a:lumOff val="35000"/>
                            </a:schemeClr>
                          </a:solidFill>
                          <a:effectLst/>
                          <a:latin typeface="Myriad Web Pro Condensed" pitchFamily="34" charset="0"/>
                          <a:cs typeface="Times New Roman"/>
                        </a:rPr>
                        <a:t> (49.6%)</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59 (42.5%)</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11 (7.9%)</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0</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0</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r>
              <a:tr h="366846">
                <a:tc>
                  <a:txBody>
                    <a:bodyPr/>
                    <a:lstStyle/>
                    <a:p>
                      <a:r>
                        <a:rPr lang="en-GB" sz="1400" b="0" dirty="0" smtClean="0">
                          <a:solidFill>
                            <a:schemeClr val="tx1">
                              <a:lumMod val="65000"/>
                              <a:lumOff val="35000"/>
                            </a:schemeClr>
                          </a:solidFill>
                          <a:latin typeface="Myriad Web Pro Condensed" pitchFamily="34" charset="0"/>
                        </a:rPr>
                        <a:t>Diclofenac gel</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effectLst/>
                          <a:latin typeface="Myriad Web Pro Condensed" pitchFamily="34" charset="0"/>
                          <a:cs typeface="Times New Roman"/>
                        </a:rPr>
                        <a:t>74</a:t>
                      </a:r>
                      <a:r>
                        <a:rPr lang="en-GB" sz="1400" b="0" baseline="0" dirty="0" smtClean="0">
                          <a:solidFill>
                            <a:schemeClr val="tx1">
                              <a:lumMod val="65000"/>
                              <a:lumOff val="35000"/>
                            </a:schemeClr>
                          </a:solidFill>
                          <a:effectLst/>
                          <a:latin typeface="Myriad Web Pro Condensed" pitchFamily="34" charset="0"/>
                          <a:cs typeface="Times New Roman"/>
                        </a:rPr>
                        <a:t> (54.0%)</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53 (38.7%)</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10 (7.3%)</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0</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c>
                  <a:txBody>
                    <a:bodyPr/>
                    <a:lstStyle/>
                    <a:p>
                      <a:pPr algn="ctr"/>
                      <a:r>
                        <a:rPr lang="en-GB" sz="1400" b="0" dirty="0" smtClean="0">
                          <a:solidFill>
                            <a:schemeClr val="tx1">
                              <a:lumMod val="65000"/>
                              <a:lumOff val="35000"/>
                            </a:schemeClr>
                          </a:solidFill>
                          <a:latin typeface="Myriad Web Pro Condensed" pitchFamily="34" charset="0"/>
                        </a:rPr>
                        <a:t>0</a:t>
                      </a:r>
                      <a:endParaRPr lang="en-GB" sz="1400" b="0" dirty="0">
                        <a:solidFill>
                          <a:schemeClr val="tx1">
                            <a:lumMod val="65000"/>
                            <a:lumOff val="35000"/>
                          </a:schemeClr>
                        </a:solidFill>
                        <a:latin typeface="Myriad Web Pro Condensed" pitchFamily="34" charset="0"/>
                      </a:endParaRPr>
                    </a:p>
                  </a:txBody>
                  <a:tcPr anchor="ctr">
                    <a:lnL w="12700" cap="flat" cmpd="sng" algn="ctr">
                      <a:solidFill>
                        <a:srgbClr val="0083BE"/>
                      </a:solidFill>
                      <a:prstDash val="solid"/>
                      <a:round/>
                      <a:headEnd type="none" w="med" len="med"/>
                      <a:tailEnd type="none" w="med" len="med"/>
                    </a:lnL>
                    <a:lnR w="12700" cap="flat" cmpd="sng" algn="ctr">
                      <a:solidFill>
                        <a:srgbClr val="0083BE"/>
                      </a:solidFill>
                      <a:prstDash val="solid"/>
                      <a:round/>
                      <a:headEnd type="none" w="med" len="med"/>
                      <a:tailEnd type="none" w="med" len="med"/>
                    </a:lnR>
                    <a:lnT w="12700" cap="flat" cmpd="sng" algn="ctr">
                      <a:solidFill>
                        <a:srgbClr val="0083BE"/>
                      </a:solidFill>
                      <a:prstDash val="solid"/>
                      <a:round/>
                      <a:headEnd type="none" w="med" len="med"/>
                      <a:tailEnd type="none" w="med" len="med"/>
                    </a:lnT>
                    <a:lnB w="12700" cap="flat" cmpd="sng" algn="ctr">
                      <a:solidFill>
                        <a:srgbClr val="0083BE"/>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7472085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2040"/>
            <a:ext cx="8642350" cy="928688"/>
          </a:xfrm>
        </p:spPr>
        <p:txBody>
          <a:bodyPr/>
          <a:lstStyle/>
          <a:p>
            <a:r>
              <a:rPr lang="en-GB" b="1" dirty="0" smtClean="0"/>
              <a:t> </a:t>
            </a:r>
            <a:endParaRPr lang="en-GB" b="1" dirty="0"/>
          </a:p>
        </p:txBody>
      </p:sp>
      <p:sp>
        <p:nvSpPr>
          <p:cNvPr id="3" name="Content Placeholder 2"/>
          <p:cNvSpPr>
            <a:spLocks noGrp="1"/>
          </p:cNvSpPr>
          <p:nvPr>
            <p:ph idx="1"/>
          </p:nvPr>
        </p:nvSpPr>
        <p:spPr/>
        <p:txBody>
          <a:bodyPr/>
          <a:lstStyle/>
          <a:p>
            <a:pPr marL="0" indent="0">
              <a:buNone/>
            </a:pPr>
            <a:endParaRPr lang="en-GB" sz="4000" dirty="0" smtClean="0"/>
          </a:p>
          <a:p>
            <a:pPr marL="0" indent="0" algn="ctr">
              <a:buNone/>
            </a:pPr>
            <a:r>
              <a:rPr lang="en-GB" sz="3200" dirty="0">
                <a:solidFill>
                  <a:srgbClr val="0070C0"/>
                </a:solidFill>
              </a:rPr>
              <a:t>Traumeel o</a:t>
            </a:r>
            <a:r>
              <a:rPr lang="en-GB" sz="3200" dirty="0" smtClean="0">
                <a:solidFill>
                  <a:srgbClr val="0070C0"/>
                </a:solidFill>
              </a:rPr>
              <a:t>intment </a:t>
            </a:r>
            <a:r>
              <a:rPr lang="en-GB" sz="3200" dirty="0">
                <a:solidFill>
                  <a:srgbClr val="0070C0"/>
                </a:solidFill>
              </a:rPr>
              <a:t>and </a:t>
            </a:r>
            <a:r>
              <a:rPr lang="en-GB" sz="3200" dirty="0" smtClean="0">
                <a:solidFill>
                  <a:srgbClr val="0070C0"/>
                </a:solidFill>
              </a:rPr>
              <a:t>gel</a:t>
            </a:r>
            <a:r>
              <a:rPr lang="en-GB" sz="3200" dirty="0">
                <a:solidFill>
                  <a:srgbClr val="0070C0"/>
                </a:solidFill>
              </a:rPr>
              <a:t> </a:t>
            </a:r>
            <a:r>
              <a:rPr lang="en-GB" sz="3200" dirty="0" smtClean="0">
                <a:solidFill>
                  <a:srgbClr val="0070C0"/>
                </a:solidFill>
              </a:rPr>
              <a:t>are as effective </a:t>
            </a:r>
            <a:r>
              <a:rPr lang="en-GB" sz="3200" dirty="0">
                <a:solidFill>
                  <a:srgbClr val="0070C0"/>
                </a:solidFill>
              </a:rPr>
              <a:t>as </a:t>
            </a:r>
            <a:r>
              <a:rPr lang="en-GB" sz="3200" dirty="0" smtClean="0">
                <a:solidFill>
                  <a:srgbClr val="0070C0"/>
                </a:solidFill>
              </a:rPr>
              <a:t>diclofenac gel for time to normal function in acute ankle sprain</a:t>
            </a:r>
            <a:endParaRPr lang="en-GB" sz="3200" dirty="0">
              <a:solidFill>
                <a:srgbClr val="0070C0"/>
              </a:solidFill>
            </a:endParaRPr>
          </a:p>
          <a:p>
            <a:pPr marL="0" indent="0">
              <a:buNone/>
            </a:pPr>
            <a:endParaRPr lang="en-GB" dirty="0" smtClean="0"/>
          </a:p>
          <a:p>
            <a:endParaRPr lang="en-GB" dirty="0"/>
          </a:p>
        </p:txBody>
      </p:sp>
      <p:sp>
        <p:nvSpPr>
          <p:cNvPr id="6" name="Title 1"/>
          <p:cNvSpPr txBox="1">
            <a:spLocks/>
          </p:cNvSpPr>
          <p:nvPr/>
        </p:nvSpPr>
        <p:spPr bwMode="auto">
          <a:xfrm>
            <a:off x="431800" y="0"/>
            <a:ext cx="8642350" cy="928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2800" kern="1200">
                <a:solidFill>
                  <a:schemeClr val="bg1"/>
                </a:solidFill>
                <a:latin typeface="+mj-lt"/>
                <a:ea typeface="ＭＳ Ｐゴシック" charset="-128"/>
                <a:cs typeface="+mj-cs"/>
              </a:defRPr>
            </a:lvl1pPr>
            <a:lvl2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2pPr>
            <a:lvl3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3pPr>
            <a:lvl4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4pPr>
            <a:lvl5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5pPr>
            <a:lvl6pPr marL="457200" algn="l" rtl="0" eaLnBrk="1" fontAlgn="base" hangingPunct="1">
              <a:lnSpc>
                <a:spcPct val="90000"/>
              </a:lnSpc>
              <a:spcBef>
                <a:spcPct val="0"/>
              </a:spcBef>
              <a:spcAft>
                <a:spcPct val="0"/>
              </a:spcAft>
              <a:defRPr sz="3600">
                <a:solidFill>
                  <a:schemeClr val="bg1"/>
                </a:solidFill>
                <a:latin typeface="Verdana" charset="0"/>
              </a:defRPr>
            </a:lvl6pPr>
            <a:lvl7pPr marL="914400" algn="l" rtl="0" eaLnBrk="1" fontAlgn="base" hangingPunct="1">
              <a:lnSpc>
                <a:spcPct val="90000"/>
              </a:lnSpc>
              <a:spcBef>
                <a:spcPct val="0"/>
              </a:spcBef>
              <a:spcAft>
                <a:spcPct val="0"/>
              </a:spcAft>
              <a:defRPr sz="3600">
                <a:solidFill>
                  <a:schemeClr val="bg1"/>
                </a:solidFill>
                <a:latin typeface="Verdana" charset="0"/>
              </a:defRPr>
            </a:lvl7pPr>
            <a:lvl8pPr marL="1371600" algn="l" rtl="0" eaLnBrk="1" fontAlgn="base" hangingPunct="1">
              <a:lnSpc>
                <a:spcPct val="90000"/>
              </a:lnSpc>
              <a:spcBef>
                <a:spcPct val="0"/>
              </a:spcBef>
              <a:spcAft>
                <a:spcPct val="0"/>
              </a:spcAft>
              <a:defRPr sz="3600">
                <a:solidFill>
                  <a:schemeClr val="bg1"/>
                </a:solidFill>
                <a:latin typeface="Verdana" charset="0"/>
              </a:defRPr>
            </a:lvl8pPr>
            <a:lvl9pPr marL="1828800" algn="l" rtl="0" eaLnBrk="1" fontAlgn="base" hangingPunct="1">
              <a:lnSpc>
                <a:spcPct val="90000"/>
              </a:lnSpc>
              <a:spcBef>
                <a:spcPct val="0"/>
              </a:spcBef>
              <a:spcAft>
                <a:spcPct val="0"/>
              </a:spcAft>
              <a:defRPr sz="3600">
                <a:solidFill>
                  <a:schemeClr val="bg1"/>
                </a:solidFill>
                <a:latin typeface="Verdana" charset="0"/>
              </a:defRPr>
            </a:lvl9pPr>
          </a:lstStyle>
          <a:p>
            <a:r>
              <a:rPr lang="en-US" dirty="0" smtClean="0"/>
              <a:t>Claims</a:t>
            </a:r>
            <a:endParaRPr lang="en-US" dirty="0"/>
          </a:p>
        </p:txBody>
      </p:sp>
    </p:spTree>
    <p:extLst>
      <p:ext uri="{BB962C8B-B14F-4D97-AF65-F5344CB8AC3E}">
        <p14:creationId xmlns:p14="http://schemas.microsoft.com/office/powerpoint/2010/main" val="1349493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r>
              <a:rPr lang="en-GB" dirty="0"/>
              <a:t>Efficacy Claim – Secondary Endpoint Variable: Time to Normal Function</a:t>
            </a:r>
            <a:endParaRPr lang="en-GB" dirty="0" smtClean="0"/>
          </a:p>
        </p:txBody>
      </p:sp>
      <p:sp>
        <p:nvSpPr>
          <p:cNvPr id="3" name="Content Placeholder 2"/>
          <p:cNvSpPr>
            <a:spLocks noGrp="1"/>
          </p:cNvSpPr>
          <p:nvPr>
            <p:ph idx="1"/>
          </p:nvPr>
        </p:nvSpPr>
        <p:spPr/>
        <p:txBody>
          <a:bodyPr/>
          <a:lstStyle/>
          <a:p>
            <a:r>
              <a:rPr lang="en-GB" dirty="0"/>
              <a:t>All groups were equally comparable for time to training and time to sports </a:t>
            </a:r>
          </a:p>
          <a:p>
            <a:pPr lvl="1"/>
            <a:endParaRPr lang="en-GB" dirty="0" smtClean="0"/>
          </a:p>
          <a:p>
            <a:endParaRPr lang="en-GB" dirty="0"/>
          </a:p>
        </p:txBody>
      </p:sp>
      <p:graphicFrame>
        <p:nvGraphicFramePr>
          <p:cNvPr id="8" name="Content Placeholder 3"/>
          <p:cNvGraphicFramePr>
            <a:graphicFrameLocks noGrp="1"/>
          </p:cNvGraphicFramePr>
          <p:nvPr>
            <p:extLst>
              <p:ext uri="{D42A27DB-BD31-4B8C-83A1-F6EECF244321}">
                <p14:modId xmlns:p14="http://schemas.microsoft.com/office/powerpoint/2010/main" val="3226000680"/>
              </p:ext>
            </p:extLst>
          </p:nvPr>
        </p:nvGraphicFramePr>
        <p:xfrm>
          <a:off x="539552" y="3284984"/>
          <a:ext cx="8013576" cy="1485900"/>
        </p:xfrm>
        <a:graphic>
          <a:graphicData uri="http://schemas.openxmlformats.org/drawingml/2006/table">
            <a:tbl>
              <a:tblPr/>
              <a:tblGrid>
                <a:gridCol w="2671192"/>
                <a:gridCol w="2671192"/>
                <a:gridCol w="267119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FFFF"/>
                          </a:solidFill>
                          <a:effectLst/>
                          <a:latin typeface="Verdana" pitchFamily="34" charset="0"/>
                          <a:ea typeface="ＭＳ Ｐゴシック"/>
                          <a:cs typeface="ＭＳ Ｐゴシック"/>
                        </a:rPr>
                        <a:t>Treatment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FFFF"/>
                          </a:solidFill>
                          <a:effectLst/>
                          <a:latin typeface="Verdana" pitchFamily="34" charset="0"/>
                          <a:ea typeface="ＭＳ Ｐゴシック"/>
                          <a:cs typeface="ＭＳ Ｐゴシック"/>
                        </a:rPr>
                        <a:t>Time to training (days)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FFFF"/>
                          </a:solidFill>
                          <a:effectLst/>
                          <a:latin typeface="Verdana" pitchFamily="34" charset="0"/>
                          <a:ea typeface="ＭＳ Ｐゴシック"/>
                          <a:cs typeface="ＭＳ Ｐゴシック"/>
                        </a:rPr>
                        <a:t>Time to sports (days)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Verdana" pitchFamily="34" charset="0"/>
                          <a:ea typeface="ＭＳ Ｐゴシック"/>
                          <a:cs typeface="ＭＳ Ｐゴシック"/>
                        </a:rPr>
                        <a:t>Traumeel ointment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14.30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Verdana" pitchFamily="34" charset="0"/>
                          <a:ea typeface="ＭＳ Ｐゴシック"/>
                          <a:cs typeface="ＭＳ Ｐゴシック"/>
                        </a:rPr>
                        <a:t>19.09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Verdana" pitchFamily="34" charset="0"/>
                          <a:ea typeface="ＭＳ Ｐゴシック"/>
                          <a:cs typeface="ＭＳ Ｐゴシック"/>
                        </a:rPr>
                        <a:t>Traumeel gel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14.32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Verdana" pitchFamily="34" charset="0"/>
                          <a:ea typeface="ＭＳ Ｐゴシック"/>
                          <a:cs typeface="ＭＳ Ｐゴシック"/>
                        </a:rPr>
                        <a:t>19.35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6"/>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Verdana" pitchFamily="34" charset="0"/>
                          <a:ea typeface="ＭＳ Ｐゴシック"/>
                          <a:cs typeface="ＭＳ Ｐゴシック"/>
                        </a:rPr>
                        <a:t>Diclofenac gel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Verdana" pitchFamily="34" charset="0"/>
                          <a:ea typeface="Calibri" pitchFamily="34" charset="0"/>
                          <a:cs typeface="Times New Roman" pitchFamily="18" charset="0"/>
                        </a:rPr>
                        <a:t>14.61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00"/>
                          </a:solidFill>
                          <a:effectLst/>
                          <a:latin typeface="Verdana" pitchFamily="34" charset="0"/>
                          <a:ea typeface="ＭＳ Ｐゴシック"/>
                          <a:cs typeface="ＭＳ Ｐゴシック"/>
                        </a:rPr>
                        <a:t>19.39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D5ED"/>
                    </a:solidFill>
                  </a:tcPr>
                </a:tc>
              </a:tr>
            </a:tbl>
          </a:graphicData>
        </a:graphic>
      </p:graphicFrame>
    </p:spTree>
    <p:extLst>
      <p:ext uri="{BB962C8B-B14F-4D97-AF65-F5344CB8AC3E}">
        <p14:creationId xmlns:p14="http://schemas.microsoft.com/office/powerpoint/2010/main" val="1182610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Efficacy Claim – Secondary Endpoint Variable: Time to Normal Function</a:t>
            </a:r>
            <a:endParaRPr lang="en-GB" dirty="0"/>
          </a:p>
        </p:txBody>
      </p:sp>
      <p:sp>
        <p:nvSpPr>
          <p:cNvPr id="3" name="Content Placeholder 2"/>
          <p:cNvSpPr>
            <a:spLocks noGrp="1"/>
          </p:cNvSpPr>
          <p:nvPr>
            <p:ph idx="1"/>
          </p:nvPr>
        </p:nvSpPr>
        <p:spPr/>
        <p:txBody>
          <a:bodyPr/>
          <a:lstStyle/>
          <a:p>
            <a:r>
              <a:rPr lang="en-GB" sz="2400" dirty="0" smtClean="0">
                <a:solidFill>
                  <a:schemeClr val="bg2"/>
                </a:solidFill>
              </a:rPr>
              <a:t>Claims</a:t>
            </a:r>
          </a:p>
          <a:p>
            <a:pPr lvl="1"/>
            <a:r>
              <a:rPr lang="en-GB" dirty="0" smtClean="0"/>
              <a:t>The ultimate clinical objective must be the return to normal daily living. Returning to sports activities is probably the most extreme test of that.</a:t>
            </a:r>
          </a:p>
          <a:p>
            <a:pPr lvl="1"/>
            <a:r>
              <a:rPr lang="en-GB" b="1" dirty="0" smtClean="0"/>
              <a:t>Further evidence that Traumeel is an equally effective agent to diclofenac </a:t>
            </a:r>
          </a:p>
          <a:p>
            <a:endParaRPr lang="en-GB" dirty="0" smtClean="0"/>
          </a:p>
        </p:txBody>
      </p:sp>
    </p:spTree>
    <p:extLst>
      <p:ext uri="{BB962C8B-B14F-4D97-AF65-F5344CB8AC3E}">
        <p14:creationId xmlns:p14="http://schemas.microsoft.com/office/powerpoint/2010/main" val="2291121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TAASS </a:t>
            </a:r>
            <a:r>
              <a:rPr lang="en-US" dirty="0"/>
              <a:t>claims summary</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018538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25425" y="2049463"/>
            <a:ext cx="8642350" cy="4186237"/>
          </a:xfrm>
          <a:prstGeom prst="rect">
            <a:avLst/>
          </a:prstGeom>
        </p:spPr>
        <p:txBody>
          <a:bodyPr/>
          <a:lstStyle/>
          <a:p>
            <a:pPr>
              <a:spcBef>
                <a:spcPct val="20000"/>
              </a:spcBef>
              <a:buSzPct val="150000"/>
              <a:defRPr/>
            </a:pPr>
            <a:endParaRPr lang="en-GB" sz="4000" dirty="0">
              <a:solidFill>
                <a:prstClr val="black"/>
              </a:solidFill>
              <a:latin typeface="Verdana"/>
              <a:ea typeface="ＭＳ Ｐゴシック"/>
            </a:endParaRPr>
          </a:p>
          <a:p>
            <a:pPr algn="ctr">
              <a:spcBef>
                <a:spcPct val="20000"/>
              </a:spcBef>
              <a:buSzPct val="150000"/>
              <a:defRPr/>
            </a:pPr>
            <a:r>
              <a:rPr lang="en-GB" sz="2800" b="1" dirty="0">
                <a:solidFill>
                  <a:srgbClr val="00B0F0"/>
                </a:solidFill>
                <a:latin typeface="Verdana"/>
                <a:ea typeface="ＭＳ Ｐゴシック"/>
              </a:rPr>
              <a:t>In the TAASS study, all treatment arms were well tolerated</a:t>
            </a:r>
            <a:endParaRPr lang="en-GB" sz="3200" dirty="0">
              <a:solidFill>
                <a:srgbClr val="00B0F0"/>
              </a:solidFill>
              <a:latin typeface="Verdana"/>
              <a:ea typeface="ＭＳ Ｐゴシック"/>
            </a:endParaRPr>
          </a:p>
          <a:p>
            <a:pPr marL="342900" indent="-342900">
              <a:spcBef>
                <a:spcPct val="20000"/>
              </a:spcBef>
              <a:buSzPct val="150000"/>
              <a:buFontTx/>
              <a:buBlip>
                <a:blip r:embed="rId2"/>
              </a:buBlip>
              <a:defRPr/>
            </a:pPr>
            <a:endParaRPr lang="en-GB" sz="3200" dirty="0">
              <a:solidFill>
                <a:prstClr val="black"/>
              </a:solidFill>
              <a:latin typeface="Verdana"/>
              <a:ea typeface="ＭＳ Ｐゴシック"/>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 y="1066800"/>
            <a:ext cx="8642350" cy="4186238"/>
          </a:xfrm>
          <a:ln>
            <a:miter lim="800000"/>
            <a:headEnd/>
            <a:tailEnd/>
          </a:ln>
          <a:extLst/>
        </p:spPr>
        <p:txBody>
          <a:bodyPr>
            <a:normAutofit fontScale="25000" lnSpcReduction="20000"/>
          </a:bodyPr>
          <a:lstStyle/>
          <a:p>
            <a:pPr eaLnBrk="1" hangingPunct="1">
              <a:lnSpc>
                <a:spcPct val="120000"/>
              </a:lnSpc>
              <a:spcBef>
                <a:spcPts val="300"/>
              </a:spcBef>
              <a:defRPr/>
            </a:pPr>
            <a:r>
              <a:rPr lang="en-GB" sz="7200" dirty="0"/>
              <a:t>The key claim is that both Traumeel gel and ointment and diclofenac gel had similar tolerability </a:t>
            </a:r>
            <a:r>
              <a:rPr lang="en-GB" sz="7200" dirty="0" smtClean="0"/>
              <a:t>profiles</a:t>
            </a:r>
            <a:endParaRPr lang="en-GB" sz="7200" dirty="0"/>
          </a:p>
          <a:p>
            <a:pPr lvl="1" eaLnBrk="1" hangingPunct="1">
              <a:lnSpc>
                <a:spcPct val="120000"/>
              </a:lnSpc>
              <a:spcBef>
                <a:spcPts val="300"/>
              </a:spcBef>
              <a:defRPr/>
            </a:pPr>
            <a:r>
              <a:rPr lang="en-GB" sz="7200" dirty="0" smtClean="0"/>
              <a:t>this </a:t>
            </a:r>
            <a:r>
              <a:rPr lang="en-GB" sz="7200" dirty="0"/>
              <a:t>is to be expected for topical preparations, especially when used acutely (i.e. for a short time)</a:t>
            </a:r>
          </a:p>
          <a:p>
            <a:pPr eaLnBrk="1" hangingPunct="1">
              <a:lnSpc>
                <a:spcPct val="120000"/>
              </a:lnSpc>
              <a:spcBef>
                <a:spcPts val="300"/>
              </a:spcBef>
              <a:defRPr/>
            </a:pPr>
            <a:r>
              <a:rPr lang="en-GB" sz="7200" dirty="0" smtClean="0"/>
              <a:t>The </a:t>
            </a:r>
            <a:r>
              <a:rPr lang="en-GB" sz="7200" dirty="0"/>
              <a:t>majority of events were mild or moderate in severity; none was serious </a:t>
            </a:r>
          </a:p>
          <a:p>
            <a:pPr lvl="1" eaLnBrk="1" hangingPunct="1">
              <a:lnSpc>
                <a:spcPct val="120000"/>
              </a:lnSpc>
              <a:spcBef>
                <a:spcPts val="300"/>
              </a:spcBef>
              <a:defRPr/>
            </a:pPr>
            <a:r>
              <a:rPr lang="en-GB" sz="7200" dirty="0"/>
              <a:t>At 6 weeks, most (41/43) adverse events had </a:t>
            </a:r>
            <a:r>
              <a:rPr lang="en-GB" sz="7200" dirty="0" smtClean="0"/>
              <a:t>resolved</a:t>
            </a:r>
          </a:p>
          <a:p>
            <a:pPr eaLnBrk="1" hangingPunct="1">
              <a:lnSpc>
                <a:spcPct val="120000"/>
              </a:lnSpc>
              <a:spcBef>
                <a:spcPts val="300"/>
              </a:spcBef>
              <a:defRPr/>
            </a:pPr>
            <a:r>
              <a:rPr lang="en-GB" sz="7200" dirty="0" smtClean="0"/>
              <a:t>Traumeel </a:t>
            </a:r>
            <a:r>
              <a:rPr lang="en-GB" sz="7200" dirty="0"/>
              <a:t>has previously been reported to be well tolerated and without treatment-related adverse </a:t>
            </a:r>
            <a:r>
              <a:rPr lang="en-GB" sz="7200" dirty="0" smtClean="0"/>
              <a:t>effects, including </a:t>
            </a:r>
            <a:r>
              <a:rPr lang="en-GB" sz="7200" dirty="0"/>
              <a:t>in:</a:t>
            </a:r>
          </a:p>
          <a:p>
            <a:pPr lvl="1" eaLnBrk="1" hangingPunct="1">
              <a:lnSpc>
                <a:spcPct val="120000"/>
              </a:lnSpc>
              <a:spcBef>
                <a:spcPts val="300"/>
              </a:spcBef>
              <a:defRPr/>
            </a:pPr>
            <a:r>
              <a:rPr lang="en-US" sz="7200" dirty="0">
                <a:ea typeface="ＭＳ Ｐゴシック" pitchFamily="34" charset="-128"/>
              </a:rPr>
              <a:t>patients with other indications, e.g. various musculoskeletal sports injuries</a:t>
            </a:r>
            <a:r>
              <a:rPr lang="en-US" sz="7200" dirty="0" smtClean="0">
                <a:ea typeface="ＭＳ Ｐゴシック" pitchFamily="34" charset="-128"/>
              </a:rPr>
              <a:t>, </a:t>
            </a:r>
            <a:r>
              <a:rPr lang="en-US" sz="7200" dirty="0">
                <a:ea typeface="ＭＳ Ｐゴシック" pitchFamily="34" charset="-128"/>
              </a:rPr>
              <a:t>post-traumatic </a:t>
            </a:r>
            <a:r>
              <a:rPr lang="en-US" sz="7200" dirty="0" err="1">
                <a:ea typeface="ＭＳ Ｐゴシック" pitchFamily="34" charset="-128"/>
              </a:rPr>
              <a:t>hemarthrosis</a:t>
            </a:r>
            <a:r>
              <a:rPr lang="en-US" sz="7200" dirty="0" smtClean="0">
                <a:ea typeface="ＭＳ Ｐゴシック" pitchFamily="34" charset="-128"/>
              </a:rPr>
              <a:t>, </a:t>
            </a:r>
            <a:r>
              <a:rPr lang="en-US" sz="7200" dirty="0" err="1" smtClean="0">
                <a:ea typeface="ＭＳ Ｐゴシック" pitchFamily="34" charset="-128"/>
              </a:rPr>
              <a:t>epicondylitis</a:t>
            </a:r>
            <a:endParaRPr lang="en-US" sz="7200" dirty="0">
              <a:ea typeface="ＭＳ Ｐゴシック" pitchFamily="34" charset="-128"/>
            </a:endParaRPr>
          </a:p>
          <a:p>
            <a:pPr lvl="1" eaLnBrk="1" hangingPunct="1">
              <a:lnSpc>
                <a:spcPct val="120000"/>
              </a:lnSpc>
              <a:spcBef>
                <a:spcPts val="300"/>
              </a:spcBef>
              <a:defRPr/>
            </a:pPr>
            <a:r>
              <a:rPr lang="en-US" sz="7200" dirty="0">
                <a:ea typeface="ＭＳ Ｐゴシック" pitchFamily="34" charset="-128"/>
              </a:rPr>
              <a:t>other studies using </a:t>
            </a:r>
            <a:r>
              <a:rPr lang="en-US" sz="7200" dirty="0" smtClean="0">
                <a:ea typeface="ＭＳ Ｐゴシック" pitchFamily="34" charset="-128"/>
              </a:rPr>
              <a:t>ointment, and </a:t>
            </a:r>
            <a:r>
              <a:rPr lang="en-US" sz="7200" dirty="0">
                <a:ea typeface="ＭＳ Ｐゴシック" pitchFamily="34" charset="-128"/>
              </a:rPr>
              <a:t>other routes of administration, e.g. </a:t>
            </a:r>
            <a:r>
              <a:rPr lang="en-US" sz="7200" dirty="0" smtClean="0">
                <a:ea typeface="ＭＳ Ｐゴシック" pitchFamily="34" charset="-128"/>
              </a:rPr>
              <a:t>injection, tablets </a:t>
            </a:r>
            <a:r>
              <a:rPr lang="en-US" sz="7200" dirty="0">
                <a:ea typeface="ＭＳ Ｐゴシック" pitchFamily="34" charset="-128"/>
              </a:rPr>
              <a:t>and </a:t>
            </a:r>
            <a:r>
              <a:rPr lang="en-US" sz="7200" dirty="0" smtClean="0">
                <a:ea typeface="ＭＳ Ｐゴシック" pitchFamily="34" charset="-128"/>
              </a:rPr>
              <a:t>gel</a:t>
            </a:r>
            <a:endParaRPr lang="en-US" sz="7200" baseline="30000" dirty="0" smtClean="0">
              <a:ea typeface="ＭＳ Ｐゴシック" pitchFamily="34" charset="-128"/>
            </a:endParaRPr>
          </a:p>
          <a:p>
            <a:pPr marL="457200" lvl="1" indent="0" eaLnBrk="1" hangingPunct="1">
              <a:lnSpc>
                <a:spcPct val="170000"/>
              </a:lnSpc>
              <a:spcBef>
                <a:spcPts val="0"/>
              </a:spcBef>
              <a:buFont typeface="Verdana" pitchFamily="34" charset="0"/>
              <a:buNone/>
              <a:defRPr/>
            </a:pPr>
            <a:endParaRPr lang="en-GB" sz="6400" dirty="0"/>
          </a:p>
          <a:p>
            <a:pPr lvl="1" eaLnBrk="1" hangingPunct="1">
              <a:defRPr/>
            </a:pPr>
            <a:endParaRPr lang="en-GB" sz="4000" dirty="0"/>
          </a:p>
          <a:p>
            <a:pPr eaLnBrk="1" hangingPunct="1">
              <a:defRPr/>
            </a:pPr>
            <a:endParaRPr lang="en-GB" dirty="0"/>
          </a:p>
        </p:txBody>
      </p:sp>
      <p:sp>
        <p:nvSpPr>
          <p:cNvPr id="106499" name="Rectangle 5"/>
          <p:cNvSpPr>
            <a:spLocks noChangeArrowheads="1"/>
          </p:cNvSpPr>
          <p:nvPr/>
        </p:nvSpPr>
        <p:spPr bwMode="auto">
          <a:xfrm>
            <a:off x="266700" y="247650"/>
            <a:ext cx="457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800" dirty="0" smtClean="0">
                <a:solidFill>
                  <a:schemeClr val="bg1"/>
                </a:solidFill>
              </a:rPr>
              <a:t>TAASS Safety</a:t>
            </a:r>
            <a:endParaRPr lang="en-GB" sz="28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 y="1066800"/>
            <a:ext cx="8642350" cy="3149600"/>
          </a:xfrm>
          <a:ln>
            <a:miter lim="800000"/>
            <a:headEnd/>
            <a:tailEnd/>
          </a:ln>
          <a:extLst/>
        </p:spPr>
        <p:txBody>
          <a:bodyPr>
            <a:normAutofit fontScale="62500" lnSpcReduction="20000"/>
          </a:bodyPr>
          <a:lstStyle/>
          <a:p>
            <a:pPr eaLnBrk="1" hangingPunct="1">
              <a:lnSpc>
                <a:spcPct val="120000"/>
              </a:lnSpc>
              <a:spcBef>
                <a:spcPts val="300"/>
              </a:spcBef>
              <a:defRPr/>
            </a:pPr>
            <a:r>
              <a:rPr lang="en-GB" sz="3800" dirty="0" smtClean="0"/>
              <a:t>In </a:t>
            </a:r>
            <a:r>
              <a:rPr lang="en-GB" sz="3800" dirty="0"/>
              <a:t>general, good safety and tolerability can be assessed for all three study treatments</a:t>
            </a:r>
          </a:p>
          <a:p>
            <a:pPr eaLnBrk="1" hangingPunct="1">
              <a:lnSpc>
                <a:spcPct val="120000"/>
              </a:lnSpc>
              <a:spcBef>
                <a:spcPts val="300"/>
              </a:spcBef>
              <a:defRPr/>
            </a:pPr>
            <a:r>
              <a:rPr lang="en-GB" sz="3800" b="1" dirty="0"/>
              <a:t>This topical study is a robust addition to the Traumeel evidence </a:t>
            </a:r>
            <a:r>
              <a:rPr lang="en-GB" sz="3800" b="1" dirty="0" smtClean="0"/>
              <a:t>base and ensures </a:t>
            </a:r>
            <a:r>
              <a:rPr lang="en-GB" sz="3800" b="1" dirty="0"/>
              <a:t>that the product can be seen as an effective treatment option for musculoskeletal disorders</a:t>
            </a:r>
          </a:p>
          <a:p>
            <a:pPr marL="457200" lvl="1" indent="0" eaLnBrk="1" hangingPunct="1">
              <a:lnSpc>
                <a:spcPct val="170000"/>
              </a:lnSpc>
              <a:spcBef>
                <a:spcPts val="0"/>
              </a:spcBef>
              <a:buFont typeface="Verdana" pitchFamily="34" charset="0"/>
              <a:buNone/>
              <a:defRPr/>
            </a:pPr>
            <a:endParaRPr lang="en-GB" sz="6400" dirty="0"/>
          </a:p>
          <a:p>
            <a:pPr lvl="1" eaLnBrk="1" hangingPunct="1">
              <a:defRPr/>
            </a:pPr>
            <a:endParaRPr lang="en-GB" sz="4000" dirty="0"/>
          </a:p>
          <a:p>
            <a:pPr eaLnBrk="1" hangingPunct="1">
              <a:defRPr/>
            </a:pPr>
            <a:endParaRPr lang="en-GB" dirty="0"/>
          </a:p>
        </p:txBody>
      </p:sp>
      <p:sp>
        <p:nvSpPr>
          <p:cNvPr id="107524" name="Rectangle 5"/>
          <p:cNvSpPr>
            <a:spLocks noChangeArrowheads="1"/>
          </p:cNvSpPr>
          <p:nvPr/>
        </p:nvSpPr>
        <p:spPr bwMode="auto">
          <a:xfrm>
            <a:off x="266700" y="247650"/>
            <a:ext cx="457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2800" dirty="0">
                <a:solidFill>
                  <a:srgbClr val="FFFFFF"/>
                </a:solidFill>
              </a:rPr>
              <a:t>TAASS </a:t>
            </a:r>
            <a:r>
              <a:rPr lang="en-GB" sz="2800" dirty="0">
                <a:solidFill>
                  <a:schemeClr val="bg1"/>
                </a:solidFill>
              </a:rPr>
              <a:t>Claims Summary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4048"/>
            <a:ext cx="8642350" cy="928688"/>
          </a:xfrm>
        </p:spPr>
        <p:txBody>
          <a:bodyPr/>
          <a:lstStyle/>
          <a:p>
            <a:r>
              <a:rPr lang="en-GB" b="1" dirty="0" smtClean="0"/>
              <a:t> </a:t>
            </a:r>
            <a:endParaRPr lang="en-GB" b="1" dirty="0"/>
          </a:p>
        </p:txBody>
      </p:sp>
      <p:sp>
        <p:nvSpPr>
          <p:cNvPr id="3" name="Content Placeholder 2"/>
          <p:cNvSpPr>
            <a:spLocks noGrp="1"/>
          </p:cNvSpPr>
          <p:nvPr>
            <p:ph idx="1"/>
          </p:nvPr>
        </p:nvSpPr>
        <p:spPr/>
        <p:txBody>
          <a:bodyPr/>
          <a:lstStyle/>
          <a:p>
            <a:pPr marL="0" indent="0">
              <a:buNone/>
            </a:pPr>
            <a:endParaRPr lang="en-GB" sz="4000" dirty="0" smtClean="0"/>
          </a:p>
          <a:p>
            <a:pPr marL="0" indent="0" algn="ctr">
              <a:buNone/>
            </a:pPr>
            <a:r>
              <a:rPr lang="en-GB" sz="3200" dirty="0">
                <a:solidFill>
                  <a:srgbClr val="0070C0"/>
                </a:solidFill>
              </a:rPr>
              <a:t>Traumeel</a:t>
            </a:r>
            <a:r>
              <a:rPr lang="en-GB" sz="3200" baseline="30000" dirty="0">
                <a:solidFill>
                  <a:srgbClr val="0070C0"/>
                </a:solidFill>
              </a:rPr>
              <a:t> </a:t>
            </a:r>
            <a:r>
              <a:rPr lang="en-GB" sz="3200" dirty="0">
                <a:solidFill>
                  <a:srgbClr val="0070C0"/>
                </a:solidFill>
              </a:rPr>
              <a:t>ointment and gel are both well tolerated and effective alternatives to diclofenac gel for the treatment of pain and function in patients with acute ankle sprain</a:t>
            </a:r>
          </a:p>
          <a:p>
            <a:pPr marL="0" indent="0">
              <a:buNone/>
            </a:pPr>
            <a:endParaRPr lang="en-GB" dirty="0" smtClean="0"/>
          </a:p>
          <a:p>
            <a:endParaRPr lang="en-GB" dirty="0"/>
          </a:p>
        </p:txBody>
      </p:sp>
      <p:sp>
        <p:nvSpPr>
          <p:cNvPr id="6" name="Title 1"/>
          <p:cNvSpPr txBox="1">
            <a:spLocks/>
          </p:cNvSpPr>
          <p:nvPr/>
        </p:nvSpPr>
        <p:spPr bwMode="auto">
          <a:xfrm>
            <a:off x="431800" y="0"/>
            <a:ext cx="8642350" cy="928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2800" kern="1200">
                <a:solidFill>
                  <a:schemeClr val="bg1"/>
                </a:solidFill>
                <a:latin typeface="+mj-lt"/>
                <a:ea typeface="ＭＳ Ｐゴシック" charset="-128"/>
                <a:cs typeface="+mj-cs"/>
              </a:defRPr>
            </a:lvl1pPr>
            <a:lvl2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2pPr>
            <a:lvl3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3pPr>
            <a:lvl4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4pPr>
            <a:lvl5pPr algn="l" rtl="0" eaLnBrk="1" fontAlgn="base" hangingPunct="1">
              <a:lnSpc>
                <a:spcPct val="90000"/>
              </a:lnSpc>
              <a:spcBef>
                <a:spcPct val="0"/>
              </a:spcBef>
              <a:spcAft>
                <a:spcPct val="0"/>
              </a:spcAft>
              <a:defRPr sz="3600">
                <a:solidFill>
                  <a:schemeClr val="bg1"/>
                </a:solidFill>
                <a:latin typeface="Verdana" charset="0"/>
                <a:ea typeface="ＭＳ Ｐゴシック" charset="-128"/>
              </a:defRPr>
            </a:lvl5pPr>
            <a:lvl6pPr marL="457200" algn="l" rtl="0" eaLnBrk="1" fontAlgn="base" hangingPunct="1">
              <a:lnSpc>
                <a:spcPct val="90000"/>
              </a:lnSpc>
              <a:spcBef>
                <a:spcPct val="0"/>
              </a:spcBef>
              <a:spcAft>
                <a:spcPct val="0"/>
              </a:spcAft>
              <a:defRPr sz="3600">
                <a:solidFill>
                  <a:schemeClr val="bg1"/>
                </a:solidFill>
                <a:latin typeface="Verdana" charset="0"/>
              </a:defRPr>
            </a:lvl6pPr>
            <a:lvl7pPr marL="914400" algn="l" rtl="0" eaLnBrk="1" fontAlgn="base" hangingPunct="1">
              <a:lnSpc>
                <a:spcPct val="90000"/>
              </a:lnSpc>
              <a:spcBef>
                <a:spcPct val="0"/>
              </a:spcBef>
              <a:spcAft>
                <a:spcPct val="0"/>
              </a:spcAft>
              <a:defRPr sz="3600">
                <a:solidFill>
                  <a:schemeClr val="bg1"/>
                </a:solidFill>
                <a:latin typeface="Verdana" charset="0"/>
              </a:defRPr>
            </a:lvl7pPr>
            <a:lvl8pPr marL="1371600" algn="l" rtl="0" eaLnBrk="1" fontAlgn="base" hangingPunct="1">
              <a:lnSpc>
                <a:spcPct val="90000"/>
              </a:lnSpc>
              <a:spcBef>
                <a:spcPct val="0"/>
              </a:spcBef>
              <a:spcAft>
                <a:spcPct val="0"/>
              </a:spcAft>
              <a:defRPr sz="3600">
                <a:solidFill>
                  <a:schemeClr val="bg1"/>
                </a:solidFill>
                <a:latin typeface="Verdana" charset="0"/>
              </a:defRPr>
            </a:lvl8pPr>
            <a:lvl9pPr marL="1828800" algn="l" rtl="0" eaLnBrk="1" fontAlgn="base" hangingPunct="1">
              <a:lnSpc>
                <a:spcPct val="90000"/>
              </a:lnSpc>
              <a:spcBef>
                <a:spcPct val="0"/>
              </a:spcBef>
              <a:spcAft>
                <a:spcPct val="0"/>
              </a:spcAft>
              <a:defRPr sz="3600">
                <a:solidFill>
                  <a:schemeClr val="bg1"/>
                </a:solidFill>
                <a:latin typeface="Verdana" charset="0"/>
              </a:defRPr>
            </a:lvl9pPr>
          </a:lstStyle>
          <a:p>
            <a:r>
              <a:rPr lang="en-US" dirty="0" smtClean="0"/>
              <a:t>Claims</a:t>
            </a:r>
            <a:endParaRPr lang="en-US" dirty="0"/>
          </a:p>
        </p:txBody>
      </p:sp>
    </p:spTree>
    <p:extLst>
      <p:ext uri="{BB962C8B-B14F-4D97-AF65-F5344CB8AC3E}">
        <p14:creationId xmlns:p14="http://schemas.microsoft.com/office/powerpoint/2010/main" val="38206361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TAASS Efficacy Summary</a:t>
            </a:r>
            <a:br>
              <a:rPr lang="en-GB" dirty="0" smtClean="0"/>
            </a:br>
            <a:endParaRPr lang="en-GB" dirty="0"/>
          </a:p>
        </p:txBody>
      </p:sp>
      <p:sp>
        <p:nvSpPr>
          <p:cNvPr id="3" name="Content Placeholder 2"/>
          <p:cNvSpPr>
            <a:spLocks noGrp="1"/>
          </p:cNvSpPr>
          <p:nvPr>
            <p:ph idx="1"/>
          </p:nvPr>
        </p:nvSpPr>
        <p:spPr/>
        <p:txBody>
          <a:bodyPr/>
          <a:lstStyle/>
          <a:p>
            <a:r>
              <a:rPr lang="en-GB" sz="1600" b="1" dirty="0" smtClean="0"/>
              <a:t>Efficacy</a:t>
            </a:r>
            <a:endParaRPr lang="en-GB" sz="1600" b="1" dirty="0"/>
          </a:p>
          <a:p>
            <a:r>
              <a:rPr lang="en-GB" sz="1600" dirty="0"/>
              <a:t>Evidence from a ‘gold’ standard design trial in patients with acute ankle sprain, that Traumeel ointment and gel are as effective as diclofenac gel in:</a:t>
            </a:r>
          </a:p>
          <a:p>
            <a:pPr lvl="1"/>
            <a:r>
              <a:rPr lang="en-GB" sz="1400" dirty="0"/>
              <a:t>reducing pain</a:t>
            </a:r>
          </a:p>
          <a:p>
            <a:pPr lvl="1"/>
            <a:r>
              <a:rPr lang="en-GB" sz="1400" dirty="0"/>
              <a:t>improving function</a:t>
            </a:r>
          </a:p>
          <a:p>
            <a:pPr lvl="1"/>
            <a:r>
              <a:rPr lang="en-GB" sz="1400" dirty="0"/>
              <a:t>reducing swelling</a:t>
            </a:r>
          </a:p>
          <a:p>
            <a:pPr lvl="1"/>
            <a:r>
              <a:rPr lang="en-GB" sz="1400" dirty="0"/>
              <a:t>time to return to normal function</a:t>
            </a:r>
          </a:p>
          <a:p>
            <a:pPr lvl="0"/>
            <a:r>
              <a:rPr lang="en-GB" sz="1600" dirty="0"/>
              <a:t>All secondary parameters returned to normal by 6 weeks</a:t>
            </a:r>
          </a:p>
          <a:p>
            <a:pPr lvl="0"/>
            <a:r>
              <a:rPr lang="en-GB" sz="1600" dirty="0"/>
              <a:t>Median time to normal function was about 19 days for all </a:t>
            </a:r>
            <a:r>
              <a:rPr lang="en-GB" sz="1600" dirty="0" smtClean="0"/>
              <a:t>groups</a:t>
            </a:r>
            <a:endParaRPr lang="en-GB" sz="1600" dirty="0"/>
          </a:p>
        </p:txBody>
      </p:sp>
    </p:spTree>
    <p:extLst>
      <p:ext uri="{BB962C8B-B14F-4D97-AF65-F5344CB8AC3E}">
        <p14:creationId xmlns:p14="http://schemas.microsoft.com/office/powerpoint/2010/main" val="2004947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TAASS</a:t>
            </a:r>
            <a:r>
              <a:rPr lang="en-GB" dirty="0">
                <a:solidFill>
                  <a:srgbClr val="00B050"/>
                </a:solidFill>
              </a:rPr>
              <a:t> </a:t>
            </a:r>
            <a:r>
              <a:rPr lang="en-GB" dirty="0"/>
              <a:t>Safety Summary</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r>
              <a:rPr lang="en-GB" sz="1600" b="1" dirty="0" smtClean="0"/>
              <a:t>Safety</a:t>
            </a:r>
            <a:r>
              <a:rPr lang="en-GB" sz="1600" dirty="0" smtClean="0"/>
              <a:t> </a:t>
            </a:r>
          </a:p>
          <a:p>
            <a:pPr lvl="0"/>
            <a:r>
              <a:rPr lang="en-GB" sz="1600" dirty="0" smtClean="0"/>
              <a:t>The </a:t>
            </a:r>
            <a:r>
              <a:rPr lang="en-GB" sz="1600" dirty="0"/>
              <a:t>majority of events were mild or moderate in severity; none was serious </a:t>
            </a:r>
          </a:p>
          <a:p>
            <a:pPr lvl="1"/>
            <a:r>
              <a:rPr lang="en-GB" sz="1400" dirty="0"/>
              <a:t>9/152 patients (5.9%) in the Traumeel ointment group</a:t>
            </a:r>
          </a:p>
          <a:p>
            <a:pPr lvl="1"/>
            <a:r>
              <a:rPr lang="en-GB" sz="1400" dirty="0"/>
              <a:t>14/148 patients (9.5%) in the Traumeel gel group </a:t>
            </a:r>
          </a:p>
          <a:p>
            <a:pPr lvl="1"/>
            <a:r>
              <a:rPr lang="en-GB" sz="1400" dirty="0"/>
              <a:t>8/147 patients (5.4%) in the diclofenac gel group</a:t>
            </a:r>
          </a:p>
          <a:p>
            <a:r>
              <a:rPr lang="en-US" sz="1700" dirty="0"/>
              <a:t>There were no findings of clinical relevance</a:t>
            </a:r>
          </a:p>
          <a:p>
            <a:r>
              <a:rPr lang="en-GB" sz="1700" dirty="0"/>
              <a:t>At 6 weeks, most (41/43) adverse events had resolved</a:t>
            </a:r>
          </a:p>
          <a:p>
            <a:r>
              <a:rPr lang="en-US" sz="1600" dirty="0"/>
              <a:t>Traumeel is as well tolerated as diclofenac gel 1%</a:t>
            </a:r>
          </a:p>
          <a:p>
            <a:pPr marL="0" indent="0">
              <a:buNone/>
            </a:pPr>
            <a:r>
              <a:rPr lang="en-GB" b="1" dirty="0"/>
              <a:t>This topical study is a robust addition to the Traumeel evidence base and ensures that the product can be seen as an effective treatment option for musculoskeletal disorders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502194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GB" dirty="0" smtClean="0"/>
              <a:t>TAASS in Perspective </a:t>
            </a:r>
          </a:p>
        </p:txBody>
      </p:sp>
      <p:sp>
        <p:nvSpPr>
          <p:cNvPr id="3" name="Content Placeholder 2"/>
          <p:cNvSpPr>
            <a:spLocks noGrp="1"/>
          </p:cNvSpPr>
          <p:nvPr>
            <p:ph idx="1"/>
          </p:nvPr>
        </p:nvSpPr>
        <p:spPr/>
        <p:txBody>
          <a:bodyPr/>
          <a:lstStyle/>
          <a:p>
            <a:pPr eaLnBrk="1" hangingPunct="1">
              <a:defRPr/>
            </a:pPr>
            <a:r>
              <a:rPr lang="en-GB" sz="1800" b="1" dirty="0" smtClean="0"/>
              <a:t>This </a:t>
            </a:r>
            <a:r>
              <a:rPr lang="en-GB" sz="1800" b="1" dirty="0"/>
              <a:t>topical study is a robust addition to the Traumeel evidence base and ensures that the product can be seen as an effective treatment option for musculoskeletal disorders</a:t>
            </a:r>
          </a:p>
          <a:p>
            <a:pPr eaLnBrk="1" hangingPunct="1">
              <a:defRPr/>
            </a:pPr>
            <a:r>
              <a:rPr lang="en-GB" sz="1800" dirty="0" smtClean="0"/>
              <a:t>Evidence </a:t>
            </a:r>
            <a:r>
              <a:rPr lang="en-GB" sz="1800" dirty="0"/>
              <a:t>from </a:t>
            </a:r>
            <a:r>
              <a:rPr lang="en-GB" sz="1800" i="1" dirty="0"/>
              <a:t>in vitro </a:t>
            </a:r>
            <a:r>
              <a:rPr lang="en-GB" sz="1800" dirty="0"/>
              <a:t>and </a:t>
            </a:r>
            <a:r>
              <a:rPr lang="en-GB" sz="1800" i="1" dirty="0"/>
              <a:t>pre clinical </a:t>
            </a:r>
            <a:r>
              <a:rPr lang="en-GB" sz="1800" dirty="0"/>
              <a:t>studies show that the mechanism of action of Traumeel has a beneficial effect on both tissue repair and accelerated wound healing</a:t>
            </a:r>
            <a:r>
              <a:rPr lang="en-GB" sz="1800" baseline="30000" dirty="0"/>
              <a:t>1-5</a:t>
            </a:r>
            <a:r>
              <a:rPr lang="en-GB" sz="1800" dirty="0"/>
              <a:t> </a:t>
            </a:r>
          </a:p>
          <a:p>
            <a:pPr lvl="1" eaLnBrk="1" hangingPunct="1">
              <a:defRPr/>
            </a:pPr>
            <a:r>
              <a:rPr lang="en-GB" sz="1600" dirty="0"/>
              <a:t>It can be concluded that components of Traumeel </a:t>
            </a:r>
            <a:r>
              <a:rPr lang="en-GB" sz="1600" dirty="0" smtClean="0"/>
              <a:t>may promote </a:t>
            </a:r>
            <a:r>
              <a:rPr lang="en-GB" sz="1600" dirty="0"/>
              <a:t>recovery and </a:t>
            </a:r>
            <a:r>
              <a:rPr lang="en-GB" sz="1600" dirty="0" smtClean="0"/>
              <a:t>may speed </a:t>
            </a:r>
            <a:r>
              <a:rPr lang="en-GB" sz="1600" dirty="0"/>
              <a:t>up the healing process</a:t>
            </a:r>
          </a:p>
          <a:p>
            <a:pPr lvl="1" eaLnBrk="1" hangingPunct="1">
              <a:defRPr/>
            </a:pPr>
            <a:r>
              <a:rPr lang="en-GB" sz="1600" dirty="0"/>
              <a:t>Traumeel provides a </a:t>
            </a:r>
            <a:r>
              <a:rPr lang="en-GB" sz="1600" dirty="0" err="1"/>
              <a:t>multitargeted</a:t>
            </a:r>
            <a:r>
              <a:rPr lang="en-GB" sz="1600" dirty="0"/>
              <a:t>, synergistic action to address multiple aspects of the inflammatory process and </a:t>
            </a:r>
            <a:r>
              <a:rPr lang="en-GB" sz="1600" dirty="0" smtClean="0"/>
              <a:t>may promote </a:t>
            </a:r>
            <a:r>
              <a:rPr lang="en-GB" sz="1600" dirty="0"/>
              <a:t>healing</a:t>
            </a:r>
          </a:p>
          <a:p>
            <a:pPr>
              <a:defRPr/>
            </a:pPr>
            <a:r>
              <a:rPr lang="en-GB" dirty="0"/>
              <a:t>Evidence from previous studies with Traumeel demonstrate a better tolerability profile compared to NSAIDs </a:t>
            </a:r>
            <a:r>
              <a:rPr lang="en-GB" baseline="30000" dirty="0" smtClean="0"/>
              <a:t>6,7</a:t>
            </a:r>
            <a:endParaRPr lang="en-GB" baseline="30000" dirty="0"/>
          </a:p>
          <a:p>
            <a:pPr eaLnBrk="1" hangingPunct="1">
              <a:defRPr/>
            </a:pPr>
            <a:r>
              <a:rPr lang="en-GB" sz="1800" b="1" dirty="0" smtClean="0"/>
              <a:t>Another </a:t>
            </a:r>
            <a:r>
              <a:rPr lang="en-GB" sz="1800" b="1" dirty="0"/>
              <a:t>reason to switch to Traumeel – better tolerability with the added benefit of </a:t>
            </a:r>
            <a:r>
              <a:rPr lang="en-GB" sz="1800" b="1" dirty="0" smtClean="0"/>
              <a:t>accelerated </a:t>
            </a:r>
            <a:r>
              <a:rPr lang="en-GB" sz="1800" b="1" dirty="0"/>
              <a:t>healing </a:t>
            </a:r>
          </a:p>
          <a:p>
            <a:pPr marL="0" indent="0">
              <a:buFontTx/>
              <a:buNone/>
              <a:defRPr/>
            </a:pPr>
            <a:endParaRPr lang="en-GB" dirty="0"/>
          </a:p>
        </p:txBody>
      </p:sp>
      <p:sp>
        <p:nvSpPr>
          <p:cNvPr id="84996" name="TextBox 3"/>
          <p:cNvSpPr txBox="1">
            <a:spLocks noChangeArrowheads="1"/>
          </p:cNvSpPr>
          <p:nvPr/>
        </p:nvSpPr>
        <p:spPr bwMode="auto">
          <a:xfrm>
            <a:off x="260350" y="5915025"/>
            <a:ext cx="61087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ea typeface="ＭＳ Ｐゴシック" pitchFamily="34" charset="-128"/>
              </a:defRPr>
            </a:lvl1pPr>
            <a:lvl2pPr marL="742950" indent="-285750" eaLnBrk="0" hangingPunct="0">
              <a:defRPr>
                <a:solidFill>
                  <a:schemeClr val="tx1"/>
                </a:solidFill>
                <a:latin typeface="Verdana" pitchFamily="34" charset="0"/>
                <a:ea typeface="ＭＳ Ｐゴシック" pitchFamily="34" charset="-128"/>
              </a:defRPr>
            </a:lvl2pPr>
            <a:lvl3pPr marL="1143000" indent="-228600" eaLnBrk="0" hangingPunct="0">
              <a:defRPr>
                <a:solidFill>
                  <a:schemeClr val="tx1"/>
                </a:solidFill>
                <a:latin typeface="Verdana" pitchFamily="34" charset="0"/>
                <a:ea typeface="ＭＳ Ｐゴシック" pitchFamily="34" charset="-128"/>
              </a:defRPr>
            </a:lvl3pPr>
            <a:lvl4pPr marL="1600200" indent="-228600" eaLnBrk="0" hangingPunct="0">
              <a:defRPr>
                <a:solidFill>
                  <a:schemeClr val="tx1"/>
                </a:solidFill>
                <a:latin typeface="Verdana" pitchFamily="34" charset="0"/>
                <a:ea typeface="ＭＳ Ｐゴシック" pitchFamily="34" charset="-128"/>
              </a:defRPr>
            </a:lvl4pPr>
            <a:lvl5pPr marL="2057400" indent="-228600" eaLnBrk="0" hangingPunct="0">
              <a:defRPr>
                <a:solidFill>
                  <a:schemeClr val="tx1"/>
                </a:solidFill>
                <a:latin typeface="Verdan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Verdan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Verdan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Verdan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Verdana" pitchFamily="34" charset="0"/>
                <a:ea typeface="ＭＳ Ｐゴシック" pitchFamily="34" charset="-128"/>
              </a:defRPr>
            </a:lvl9pPr>
          </a:lstStyle>
          <a:p>
            <a:pPr eaLnBrk="1" hangingPunct="1"/>
            <a:r>
              <a:rPr lang="en-GB" sz="1000" dirty="0">
                <a:ea typeface="Arial" pitchFamily="34" charset="0"/>
                <a:cs typeface="Calibri" pitchFamily="34" charset="0"/>
              </a:rPr>
              <a:t>1.Heine H, </a:t>
            </a:r>
            <a:r>
              <a:rPr lang="en-GB" sz="1000" dirty="0" err="1">
                <a:ea typeface="Arial" pitchFamily="34" charset="0"/>
                <a:cs typeface="Calibri" pitchFamily="34" charset="0"/>
              </a:rPr>
              <a:t>Schmolz</a:t>
            </a:r>
            <a:r>
              <a:rPr lang="en-GB" sz="1000" dirty="0">
                <a:ea typeface="Arial" pitchFamily="34" charset="0"/>
                <a:cs typeface="Calibri" pitchFamily="34" charset="0"/>
              </a:rPr>
              <a:t> M.  </a:t>
            </a:r>
            <a:r>
              <a:rPr lang="en-GB" sz="1000" i="1" dirty="0">
                <a:ea typeface="Arial" pitchFamily="34" charset="0"/>
                <a:cs typeface="Calibri" pitchFamily="34" charset="0"/>
              </a:rPr>
              <a:t>Biomed </a:t>
            </a:r>
            <a:r>
              <a:rPr lang="en-GB" sz="1000" i="1" dirty="0" err="1">
                <a:ea typeface="Arial" pitchFamily="34" charset="0"/>
                <a:cs typeface="Calibri" pitchFamily="34" charset="0"/>
              </a:rPr>
              <a:t>Ther</a:t>
            </a:r>
            <a:r>
              <a:rPr lang="en-GB" sz="1000" dirty="0">
                <a:ea typeface="Arial" pitchFamily="34" charset="0"/>
                <a:cs typeface="Calibri" pitchFamily="34" charset="0"/>
              </a:rPr>
              <a:t>. 1998;XVI(3):224–226. 2. Heine H, </a:t>
            </a:r>
            <a:r>
              <a:rPr lang="en-GB" sz="1000" dirty="0" err="1">
                <a:ea typeface="Arial" pitchFamily="34" charset="0"/>
                <a:cs typeface="Calibri" pitchFamily="34" charset="0"/>
              </a:rPr>
              <a:t>Andrä</a:t>
            </a:r>
            <a:r>
              <a:rPr lang="en-GB" sz="1000" dirty="0">
                <a:ea typeface="Arial" pitchFamily="34" charset="0"/>
                <a:cs typeface="Calibri" pitchFamily="34" charset="0"/>
              </a:rPr>
              <a:t> F. </a:t>
            </a:r>
            <a:r>
              <a:rPr lang="en-GB" sz="1000" i="1" dirty="0" err="1">
                <a:ea typeface="Arial" pitchFamily="34" charset="0"/>
                <a:cs typeface="Calibri" pitchFamily="34" charset="0"/>
              </a:rPr>
              <a:t>Ärztezeit</a:t>
            </a:r>
            <a:r>
              <a:rPr lang="en-GB" sz="1000" i="1" dirty="0">
                <a:ea typeface="Arial" pitchFamily="34" charset="0"/>
                <a:cs typeface="Calibri" pitchFamily="34" charset="0"/>
              </a:rPr>
              <a:t> f </a:t>
            </a:r>
            <a:r>
              <a:rPr lang="en-GB" sz="1000" i="1" dirty="0" err="1">
                <a:ea typeface="Arial" pitchFamily="34" charset="0"/>
                <a:cs typeface="Calibri" pitchFamily="34" charset="0"/>
              </a:rPr>
              <a:t>Naturheilverfahrenn</a:t>
            </a:r>
            <a:r>
              <a:rPr lang="en-GB" sz="1000" dirty="0">
                <a:ea typeface="Arial" pitchFamily="34" charset="0"/>
                <a:cs typeface="Calibri" pitchFamily="34" charset="0"/>
              </a:rPr>
              <a:t>. 2002;43(2):96–104. 3. </a:t>
            </a:r>
            <a:r>
              <a:rPr lang="en-GB" sz="1000" dirty="0" err="1">
                <a:ea typeface="Arial" pitchFamily="34" charset="0"/>
                <a:cs typeface="Calibri" pitchFamily="34" charset="0"/>
              </a:rPr>
              <a:t>Lussignoli</a:t>
            </a:r>
            <a:r>
              <a:rPr lang="en-GB" sz="1000" dirty="0">
                <a:ea typeface="Arial" pitchFamily="34" charset="0"/>
                <a:cs typeface="Calibri" pitchFamily="34" charset="0"/>
              </a:rPr>
              <a:t> S et al. </a:t>
            </a:r>
            <a:r>
              <a:rPr lang="en-GB" sz="1000" i="1" dirty="0">
                <a:ea typeface="Arial" pitchFamily="34" charset="0"/>
                <a:cs typeface="Calibri" pitchFamily="34" charset="0"/>
              </a:rPr>
              <a:t>Complement </a:t>
            </a:r>
            <a:r>
              <a:rPr lang="en-GB" sz="1000" i="1" dirty="0" err="1">
                <a:ea typeface="Arial" pitchFamily="34" charset="0"/>
                <a:cs typeface="Calibri" pitchFamily="34" charset="0"/>
              </a:rPr>
              <a:t>Ther</a:t>
            </a:r>
            <a:r>
              <a:rPr lang="en-GB" sz="1000" i="1" dirty="0">
                <a:ea typeface="Arial" pitchFamily="34" charset="0"/>
                <a:cs typeface="Calibri" pitchFamily="34" charset="0"/>
              </a:rPr>
              <a:t> Med</a:t>
            </a:r>
            <a:r>
              <a:rPr lang="en-GB" sz="1000" dirty="0">
                <a:ea typeface="Arial" pitchFamily="34" charset="0"/>
                <a:cs typeface="Calibri" pitchFamily="34" charset="0"/>
              </a:rPr>
              <a:t>. 1999;7(4):225–230. 4. </a:t>
            </a:r>
            <a:r>
              <a:rPr lang="en-GB" sz="1000" dirty="0" err="1">
                <a:ea typeface="Arial" pitchFamily="34" charset="0"/>
                <a:cs typeface="Calibri" pitchFamily="34" charset="0"/>
              </a:rPr>
              <a:t>Porozov</a:t>
            </a:r>
            <a:r>
              <a:rPr lang="en-GB" sz="1000" dirty="0">
                <a:ea typeface="Arial" pitchFamily="34" charset="0"/>
                <a:cs typeface="Calibri" pitchFamily="34" charset="0"/>
              </a:rPr>
              <a:t>  et al. </a:t>
            </a:r>
            <a:r>
              <a:rPr lang="en-GB" sz="1000" i="1" dirty="0" err="1">
                <a:ea typeface="Arial" pitchFamily="34" charset="0"/>
                <a:cs typeface="Calibri" pitchFamily="34" charset="0"/>
              </a:rPr>
              <a:t>Clin</a:t>
            </a:r>
            <a:r>
              <a:rPr lang="en-GB" sz="1000" i="1" dirty="0">
                <a:ea typeface="Arial" pitchFamily="34" charset="0"/>
                <a:cs typeface="Calibri" pitchFamily="34" charset="0"/>
              </a:rPr>
              <a:t> </a:t>
            </a:r>
            <a:r>
              <a:rPr lang="en-GB" sz="1000" i="1" dirty="0" err="1">
                <a:ea typeface="Arial" pitchFamily="34" charset="0"/>
                <a:cs typeface="Calibri" pitchFamily="34" charset="0"/>
              </a:rPr>
              <a:t>Dev</a:t>
            </a:r>
            <a:r>
              <a:rPr lang="en-GB" sz="1000" i="1" dirty="0">
                <a:ea typeface="Arial" pitchFamily="34" charset="0"/>
                <a:cs typeface="Calibri" pitchFamily="34" charset="0"/>
              </a:rPr>
              <a:t> </a:t>
            </a:r>
            <a:r>
              <a:rPr lang="en-GB" sz="1000" i="1" dirty="0" err="1">
                <a:ea typeface="Arial" pitchFamily="34" charset="0"/>
                <a:cs typeface="Calibri" pitchFamily="34" charset="0"/>
              </a:rPr>
              <a:t>Immunol</a:t>
            </a:r>
            <a:r>
              <a:rPr lang="en-GB" sz="1000" dirty="0">
                <a:ea typeface="Arial" pitchFamily="34" charset="0"/>
                <a:cs typeface="Calibri" pitchFamily="34" charset="0"/>
              </a:rPr>
              <a:t>. 2004;11(2):143–149. 5. </a:t>
            </a:r>
            <a:r>
              <a:rPr lang="en-GB" sz="1000" dirty="0" err="1">
                <a:ea typeface="Arial" pitchFamily="34" charset="0"/>
                <a:cs typeface="Calibri" pitchFamily="34" charset="0"/>
              </a:rPr>
              <a:t>Conforti</a:t>
            </a:r>
            <a:r>
              <a:rPr lang="en-GB" sz="1000" dirty="0">
                <a:ea typeface="Arial" pitchFamily="34" charset="0"/>
                <a:cs typeface="Calibri" pitchFamily="34" charset="0"/>
              </a:rPr>
              <a:t> A et al. </a:t>
            </a:r>
            <a:r>
              <a:rPr lang="en-GB" sz="1000" i="1" dirty="0">
                <a:ea typeface="Arial" pitchFamily="34" charset="0"/>
                <a:cs typeface="Calibri" pitchFamily="34" charset="0"/>
              </a:rPr>
              <a:t>Biomed </a:t>
            </a:r>
            <a:r>
              <a:rPr lang="en-GB" sz="1000" i="1" dirty="0" err="1">
                <a:ea typeface="Arial" pitchFamily="34" charset="0"/>
                <a:cs typeface="Calibri" pitchFamily="34" charset="0"/>
              </a:rPr>
              <a:t>Ther</a:t>
            </a:r>
            <a:r>
              <a:rPr lang="en-GB" sz="1000" dirty="0">
                <a:ea typeface="Arial" pitchFamily="34" charset="0"/>
                <a:cs typeface="Calibri" pitchFamily="34" charset="0"/>
              </a:rPr>
              <a:t>. 1997;XV(1):28–31</a:t>
            </a:r>
            <a:r>
              <a:rPr lang="en-GB" sz="1000" dirty="0" smtClean="0">
                <a:solidFill>
                  <a:srgbClr val="00B050"/>
                </a:solidFill>
                <a:ea typeface="Arial" pitchFamily="34" charset="0"/>
                <a:cs typeface="Calibri" pitchFamily="34" charset="0"/>
              </a:rPr>
              <a:t>.</a:t>
            </a:r>
            <a:r>
              <a:rPr lang="en-GB" sz="1000" dirty="0">
                <a:solidFill>
                  <a:srgbClr val="00B050"/>
                </a:solidFill>
              </a:rPr>
              <a:t> </a:t>
            </a:r>
            <a:r>
              <a:rPr lang="en-GB" sz="1000" dirty="0" smtClean="0"/>
              <a:t>6. </a:t>
            </a:r>
            <a:r>
              <a:rPr lang="en-GB" sz="1000" dirty="0" err="1"/>
              <a:t>Birnesser</a:t>
            </a:r>
            <a:r>
              <a:rPr lang="en-GB" sz="1000" dirty="0"/>
              <a:t> H et al. </a:t>
            </a:r>
            <a:r>
              <a:rPr lang="en-GB" sz="1000" i="1" dirty="0"/>
              <a:t>J </a:t>
            </a:r>
            <a:r>
              <a:rPr lang="en-GB" sz="1000" i="1" dirty="0" err="1"/>
              <a:t>Musculoskel</a:t>
            </a:r>
            <a:r>
              <a:rPr lang="en-GB" sz="1000" i="1" dirty="0"/>
              <a:t> Res</a:t>
            </a:r>
            <a:r>
              <a:rPr lang="en-GB" sz="1000" dirty="0"/>
              <a:t>. </a:t>
            </a:r>
            <a:r>
              <a:rPr lang="en-GB" sz="1000" dirty="0" smtClean="0"/>
              <a:t>2004;2/3:119–128;7 </a:t>
            </a:r>
            <a:r>
              <a:rPr lang="en-GB" sz="1000" dirty="0"/>
              <a:t>Schneider C. </a:t>
            </a:r>
            <a:r>
              <a:rPr lang="en-GB" sz="1000" i="1" dirty="0"/>
              <a:t>Complement </a:t>
            </a:r>
            <a:r>
              <a:rPr lang="en-GB" sz="1000" i="1" dirty="0" err="1"/>
              <a:t>Ther</a:t>
            </a:r>
            <a:r>
              <a:rPr lang="en-GB" sz="1000" i="1" dirty="0"/>
              <a:t> Med</a:t>
            </a:r>
            <a:r>
              <a:rPr lang="en-GB" sz="1000" dirty="0"/>
              <a:t> 2008; 16(1):</a:t>
            </a:r>
            <a:r>
              <a:rPr lang="en-GB" sz="1000" dirty="0" smtClean="0"/>
              <a:t>22–27</a:t>
            </a:r>
            <a:endParaRPr lang="en-GB" dirty="0">
              <a:solidFill>
                <a:srgbClr val="000000"/>
              </a:solidFill>
              <a:cs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
            </a:r>
            <a:br>
              <a:rPr lang="en-GB" smtClean="0"/>
            </a:br>
            <a:r>
              <a:rPr lang="en-GB" smtClean="0"/>
              <a:t>TAASS </a:t>
            </a:r>
            <a:r>
              <a:rPr lang="en-GB" dirty="0"/>
              <a:t>in Perspective </a:t>
            </a:r>
            <a:br>
              <a:rPr lang="en-GB" dirty="0"/>
            </a:br>
            <a:endParaRPr lang="en-GB" dirty="0"/>
          </a:p>
        </p:txBody>
      </p:sp>
      <p:sp>
        <p:nvSpPr>
          <p:cNvPr id="3" name="Content Placeholder 2"/>
          <p:cNvSpPr>
            <a:spLocks noGrp="1"/>
          </p:cNvSpPr>
          <p:nvPr>
            <p:ph idx="1"/>
          </p:nvPr>
        </p:nvSpPr>
        <p:spPr/>
        <p:txBody>
          <a:bodyPr/>
          <a:lstStyle/>
          <a:p>
            <a:pPr>
              <a:spcBef>
                <a:spcPct val="0"/>
              </a:spcBef>
            </a:pPr>
            <a:r>
              <a:rPr lang="en-GB" dirty="0">
                <a:solidFill>
                  <a:schemeClr val="bg2"/>
                </a:solidFill>
              </a:rPr>
              <a:t>Safety</a:t>
            </a:r>
          </a:p>
          <a:p>
            <a:pPr>
              <a:spcBef>
                <a:spcPct val="0"/>
              </a:spcBef>
            </a:pPr>
            <a:r>
              <a:rPr lang="en-GB" dirty="0"/>
              <a:t>In a 4 week study it was concluded that Traumeel is safe and well-tolerated in healthy subjects, and should be considered as a safer alternative to NSAIDs, particularly in patients with conditions or receiving medications that affect normal coagulation.</a:t>
            </a:r>
            <a:r>
              <a:rPr lang="en-GB" baseline="30000" dirty="0"/>
              <a:t>1</a:t>
            </a:r>
          </a:p>
          <a:p>
            <a:pPr>
              <a:spcBef>
                <a:spcPct val="0"/>
              </a:spcBef>
            </a:pPr>
            <a:r>
              <a:rPr lang="en-GB" dirty="0"/>
              <a:t>Traumeel has previously been reported to be well tolerated and without treatment-related adverse effects </a:t>
            </a:r>
            <a:r>
              <a:rPr lang="en-GB" baseline="30000" dirty="0"/>
              <a:t>2-9</a:t>
            </a:r>
          </a:p>
          <a:p>
            <a:pPr marL="0" indent="0">
              <a:buNone/>
            </a:pPr>
            <a:endParaRPr lang="en-GB" dirty="0"/>
          </a:p>
        </p:txBody>
      </p:sp>
      <p:sp>
        <p:nvSpPr>
          <p:cNvPr id="4" name="Text Placeholder 3"/>
          <p:cNvSpPr>
            <a:spLocks noGrp="1"/>
          </p:cNvSpPr>
          <p:nvPr>
            <p:ph type="body" sz="quarter" idx="10"/>
          </p:nvPr>
        </p:nvSpPr>
        <p:spPr/>
        <p:txBody>
          <a:bodyPr/>
          <a:lstStyle/>
          <a:p>
            <a:r>
              <a:rPr lang="en-GB" dirty="0">
                <a:solidFill>
                  <a:srgbClr val="000000"/>
                </a:solidFill>
              </a:rPr>
              <a:t>1.Arora S, Harris T, Scherer C. </a:t>
            </a:r>
            <a:r>
              <a:rPr lang="en-GB" i="1" dirty="0">
                <a:solidFill>
                  <a:srgbClr val="000000"/>
                </a:solidFill>
              </a:rPr>
              <a:t>Biomed </a:t>
            </a:r>
            <a:r>
              <a:rPr lang="en-GB" i="1" dirty="0" err="1">
                <a:solidFill>
                  <a:srgbClr val="000000"/>
                </a:solidFill>
              </a:rPr>
              <a:t>Ther</a:t>
            </a:r>
            <a:r>
              <a:rPr lang="en-GB" dirty="0">
                <a:solidFill>
                  <a:srgbClr val="000000"/>
                </a:solidFill>
              </a:rPr>
              <a:t>. 2000;XVIII(2):222–225. </a:t>
            </a:r>
            <a:r>
              <a:rPr lang="en-US" dirty="0">
                <a:solidFill>
                  <a:srgbClr val="000000"/>
                </a:solidFill>
              </a:rPr>
              <a:t>2. </a:t>
            </a:r>
            <a:r>
              <a:rPr lang="en-GB" dirty="0">
                <a:solidFill>
                  <a:srgbClr val="000000"/>
                </a:solidFill>
              </a:rPr>
              <a:t>Schneider C et al. </a:t>
            </a:r>
            <a:r>
              <a:rPr lang="en-GB" i="1" dirty="0">
                <a:solidFill>
                  <a:srgbClr val="000000"/>
                </a:solidFill>
              </a:rPr>
              <a:t>Explore</a:t>
            </a:r>
            <a:r>
              <a:rPr lang="en-GB" dirty="0">
                <a:solidFill>
                  <a:srgbClr val="000000"/>
                </a:solidFill>
              </a:rPr>
              <a:t>. 2005;1:446–452; 3. </a:t>
            </a:r>
            <a:r>
              <a:rPr lang="en-GB" dirty="0" err="1">
                <a:solidFill>
                  <a:srgbClr val="000000"/>
                </a:solidFill>
              </a:rPr>
              <a:t>Böhmer</a:t>
            </a:r>
            <a:r>
              <a:rPr lang="en-GB" dirty="0">
                <a:solidFill>
                  <a:srgbClr val="000000"/>
                </a:solidFill>
              </a:rPr>
              <a:t> D &amp; </a:t>
            </a:r>
            <a:r>
              <a:rPr lang="en-GB" dirty="0" err="1">
                <a:solidFill>
                  <a:srgbClr val="000000"/>
                </a:solidFill>
              </a:rPr>
              <a:t>Ambrus</a:t>
            </a:r>
            <a:r>
              <a:rPr lang="en-GB" dirty="0">
                <a:solidFill>
                  <a:srgbClr val="000000"/>
                </a:solidFill>
              </a:rPr>
              <a:t> P. </a:t>
            </a:r>
            <a:r>
              <a:rPr lang="en-GB" i="1" dirty="0" err="1">
                <a:solidFill>
                  <a:srgbClr val="000000"/>
                </a:solidFill>
              </a:rPr>
              <a:t>Biol</a:t>
            </a:r>
            <a:r>
              <a:rPr lang="en-GB" i="1" dirty="0">
                <a:solidFill>
                  <a:srgbClr val="000000"/>
                </a:solidFill>
              </a:rPr>
              <a:t> </a:t>
            </a:r>
            <a:r>
              <a:rPr lang="en-GB" i="1" dirty="0" err="1">
                <a:solidFill>
                  <a:srgbClr val="000000"/>
                </a:solidFill>
              </a:rPr>
              <a:t>Ther</a:t>
            </a:r>
            <a:r>
              <a:rPr lang="en-GB" dirty="0">
                <a:solidFill>
                  <a:srgbClr val="000000"/>
                </a:solidFill>
              </a:rPr>
              <a:t>. 1992;10:290–300; 4. </a:t>
            </a:r>
            <a:r>
              <a:rPr lang="en-GB" dirty="0" err="1">
                <a:solidFill>
                  <a:srgbClr val="000000"/>
                </a:solidFill>
              </a:rPr>
              <a:t>Thiel</a:t>
            </a:r>
            <a:r>
              <a:rPr lang="en-GB" dirty="0">
                <a:solidFill>
                  <a:srgbClr val="000000"/>
                </a:solidFill>
              </a:rPr>
              <a:t> W. </a:t>
            </a:r>
            <a:r>
              <a:rPr lang="en-GB" i="1" dirty="0" err="1">
                <a:solidFill>
                  <a:srgbClr val="000000"/>
                </a:solidFill>
              </a:rPr>
              <a:t>Biol</a:t>
            </a:r>
            <a:r>
              <a:rPr lang="en-GB" i="1" dirty="0">
                <a:solidFill>
                  <a:srgbClr val="000000"/>
                </a:solidFill>
              </a:rPr>
              <a:t> </a:t>
            </a:r>
            <a:r>
              <a:rPr lang="en-GB" i="1" dirty="0" err="1">
                <a:solidFill>
                  <a:srgbClr val="000000"/>
                </a:solidFill>
              </a:rPr>
              <a:t>Ther</a:t>
            </a:r>
            <a:r>
              <a:rPr lang="en-GB" dirty="0">
                <a:solidFill>
                  <a:srgbClr val="000000"/>
                </a:solidFill>
              </a:rPr>
              <a:t>. 1994;XII:242–248; 5. </a:t>
            </a:r>
            <a:r>
              <a:rPr lang="en-GB" dirty="0" err="1">
                <a:solidFill>
                  <a:srgbClr val="000000"/>
                </a:solidFill>
              </a:rPr>
              <a:t>Birnesser</a:t>
            </a:r>
            <a:r>
              <a:rPr lang="en-GB" dirty="0">
                <a:solidFill>
                  <a:srgbClr val="000000"/>
                </a:solidFill>
              </a:rPr>
              <a:t> H et al. </a:t>
            </a:r>
            <a:r>
              <a:rPr lang="en-GB" i="1" dirty="0">
                <a:solidFill>
                  <a:srgbClr val="000000"/>
                </a:solidFill>
              </a:rPr>
              <a:t>J </a:t>
            </a:r>
            <a:r>
              <a:rPr lang="en-GB" i="1" dirty="0" err="1">
                <a:solidFill>
                  <a:srgbClr val="000000"/>
                </a:solidFill>
              </a:rPr>
              <a:t>Musculoskel</a:t>
            </a:r>
            <a:r>
              <a:rPr lang="en-GB" i="1" dirty="0">
                <a:solidFill>
                  <a:srgbClr val="000000"/>
                </a:solidFill>
              </a:rPr>
              <a:t> Res</a:t>
            </a:r>
            <a:r>
              <a:rPr lang="en-GB" dirty="0">
                <a:solidFill>
                  <a:srgbClr val="000000"/>
                </a:solidFill>
              </a:rPr>
              <a:t>. 2004;2/3:119–128; 6. </a:t>
            </a:r>
            <a:r>
              <a:rPr lang="en-GB" dirty="0" err="1">
                <a:solidFill>
                  <a:srgbClr val="000000"/>
                </a:solidFill>
              </a:rPr>
              <a:t>Zenner</a:t>
            </a:r>
            <a:r>
              <a:rPr lang="en-GB" dirty="0">
                <a:solidFill>
                  <a:srgbClr val="000000"/>
                </a:solidFill>
              </a:rPr>
              <a:t> S &amp; </a:t>
            </a:r>
            <a:r>
              <a:rPr lang="en-GB" dirty="0" err="1">
                <a:solidFill>
                  <a:srgbClr val="000000"/>
                </a:solidFill>
              </a:rPr>
              <a:t>Metelmann</a:t>
            </a:r>
            <a:r>
              <a:rPr lang="en-GB" dirty="0">
                <a:solidFill>
                  <a:srgbClr val="000000"/>
                </a:solidFill>
              </a:rPr>
              <a:t> H. </a:t>
            </a:r>
            <a:r>
              <a:rPr lang="en-GB" i="1" dirty="0" err="1">
                <a:solidFill>
                  <a:srgbClr val="000000"/>
                </a:solidFill>
              </a:rPr>
              <a:t>Biol</a:t>
            </a:r>
            <a:r>
              <a:rPr lang="en-GB" i="1" dirty="0">
                <a:solidFill>
                  <a:srgbClr val="000000"/>
                </a:solidFill>
              </a:rPr>
              <a:t> </a:t>
            </a:r>
            <a:r>
              <a:rPr lang="en-GB" i="1" dirty="0" err="1">
                <a:solidFill>
                  <a:srgbClr val="000000"/>
                </a:solidFill>
              </a:rPr>
              <a:t>Ther</a:t>
            </a:r>
            <a:r>
              <a:rPr lang="en-GB" dirty="0">
                <a:solidFill>
                  <a:srgbClr val="000000"/>
                </a:solidFill>
              </a:rPr>
              <a:t>. 1992;X:301–310; 7. </a:t>
            </a:r>
            <a:r>
              <a:rPr lang="en-GB" dirty="0" err="1">
                <a:solidFill>
                  <a:srgbClr val="000000"/>
                </a:solidFill>
              </a:rPr>
              <a:t>Zenner</a:t>
            </a:r>
            <a:r>
              <a:rPr lang="en-GB" dirty="0">
                <a:solidFill>
                  <a:srgbClr val="000000"/>
                </a:solidFill>
              </a:rPr>
              <a:t> S &amp; </a:t>
            </a:r>
            <a:r>
              <a:rPr lang="en-GB" dirty="0" err="1">
                <a:solidFill>
                  <a:srgbClr val="000000"/>
                </a:solidFill>
              </a:rPr>
              <a:t>Metelmann</a:t>
            </a:r>
            <a:r>
              <a:rPr lang="en-GB" dirty="0">
                <a:solidFill>
                  <a:srgbClr val="000000"/>
                </a:solidFill>
              </a:rPr>
              <a:t> H. 1994;XII:204–211; 8. </a:t>
            </a:r>
            <a:r>
              <a:rPr lang="en-GB" dirty="0" err="1">
                <a:solidFill>
                  <a:srgbClr val="000000"/>
                </a:solidFill>
              </a:rPr>
              <a:t>Zenner</a:t>
            </a:r>
            <a:r>
              <a:rPr lang="en-GB" dirty="0">
                <a:solidFill>
                  <a:srgbClr val="000000"/>
                </a:solidFill>
              </a:rPr>
              <a:t> S &amp; Weiser M. </a:t>
            </a:r>
            <a:r>
              <a:rPr lang="en-GB" i="1" dirty="0">
                <a:solidFill>
                  <a:srgbClr val="000000"/>
                </a:solidFill>
              </a:rPr>
              <a:t>Biomed Ther.</a:t>
            </a:r>
            <a:r>
              <a:rPr lang="en-GB" dirty="0">
                <a:solidFill>
                  <a:srgbClr val="000000"/>
                </a:solidFill>
              </a:rPr>
              <a:t>1997;XV:22–26; 9. Schneider C et al </a:t>
            </a:r>
            <a:r>
              <a:rPr lang="en-GB" i="1" dirty="0">
                <a:solidFill>
                  <a:srgbClr val="000000"/>
                </a:solidFill>
              </a:rPr>
              <a:t>Complement </a:t>
            </a:r>
            <a:r>
              <a:rPr lang="en-GB" i="1" dirty="0" err="1">
                <a:solidFill>
                  <a:srgbClr val="000000"/>
                </a:solidFill>
              </a:rPr>
              <a:t>Ther</a:t>
            </a:r>
            <a:r>
              <a:rPr lang="en-GB" i="1" dirty="0">
                <a:solidFill>
                  <a:srgbClr val="000000"/>
                </a:solidFill>
              </a:rPr>
              <a:t> Med</a:t>
            </a:r>
            <a:r>
              <a:rPr lang="en-GB" dirty="0">
                <a:solidFill>
                  <a:srgbClr val="000000"/>
                </a:solidFill>
              </a:rPr>
              <a:t>. 2008;16:22–27</a:t>
            </a:r>
          </a:p>
          <a:p>
            <a:endParaRPr lang="en-GB" dirty="0"/>
          </a:p>
        </p:txBody>
      </p:sp>
    </p:spTree>
    <p:extLst>
      <p:ext uri="{BB962C8B-B14F-4D97-AF65-F5344CB8AC3E}">
        <p14:creationId xmlns:p14="http://schemas.microsoft.com/office/powerpoint/2010/main" val="4039004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Traumeel in </a:t>
            </a:r>
            <a:r>
              <a:rPr lang="en-GB" dirty="0"/>
              <a:t>Perspective </a:t>
            </a:r>
          </a:p>
        </p:txBody>
      </p:sp>
      <p:sp>
        <p:nvSpPr>
          <p:cNvPr id="3" name="Content Placeholder 2"/>
          <p:cNvSpPr>
            <a:spLocks noGrp="1"/>
          </p:cNvSpPr>
          <p:nvPr>
            <p:ph idx="1"/>
          </p:nvPr>
        </p:nvSpPr>
        <p:spPr/>
        <p:txBody>
          <a:bodyPr/>
          <a:lstStyle/>
          <a:p>
            <a:pPr>
              <a:spcBef>
                <a:spcPct val="0"/>
              </a:spcBef>
            </a:pPr>
            <a:r>
              <a:rPr lang="en-GB" dirty="0">
                <a:solidFill>
                  <a:schemeClr val="bg2"/>
                </a:solidFill>
              </a:rPr>
              <a:t>Safety</a:t>
            </a:r>
          </a:p>
          <a:p>
            <a:pPr>
              <a:spcBef>
                <a:spcPct val="0"/>
              </a:spcBef>
            </a:pPr>
            <a:r>
              <a:rPr lang="en-GB" dirty="0"/>
              <a:t>The long-term efficacy of topical NSAIDs is controversial.</a:t>
            </a:r>
            <a:r>
              <a:rPr lang="en-GB" baseline="30000" dirty="0"/>
              <a:t>1</a:t>
            </a:r>
          </a:p>
          <a:p>
            <a:pPr>
              <a:spcBef>
                <a:spcPct val="0"/>
              </a:spcBef>
            </a:pPr>
            <a:r>
              <a:rPr lang="en-GB" dirty="0"/>
              <a:t>Topical NSAIDs - often recommended for patients who are unable to tolerate the GI side effects of systemic NSAIDs. </a:t>
            </a:r>
          </a:p>
          <a:p>
            <a:pPr lvl="1">
              <a:spcBef>
                <a:spcPct val="0"/>
              </a:spcBef>
            </a:pPr>
            <a:r>
              <a:rPr lang="en-GB" sz="1800" dirty="0"/>
              <a:t>a systematic review of topical NSAIDs in older patients with osteoarthritis OA  found that while topical application is associated with lower incidence of GI side effects</a:t>
            </a:r>
            <a:r>
              <a:rPr lang="en-GB" sz="1800" baseline="30000" dirty="0"/>
              <a:t>2</a:t>
            </a:r>
          </a:p>
          <a:p>
            <a:pPr lvl="2">
              <a:spcBef>
                <a:spcPct val="0"/>
              </a:spcBef>
            </a:pPr>
            <a:r>
              <a:rPr lang="en-GB" sz="1800" dirty="0"/>
              <a:t>up to 15% of patients experienced a GI-related side effect</a:t>
            </a:r>
          </a:p>
          <a:p>
            <a:pPr lvl="2">
              <a:spcBef>
                <a:spcPct val="0"/>
              </a:spcBef>
            </a:pPr>
            <a:r>
              <a:rPr lang="en-GB" sz="1800" dirty="0"/>
              <a:t>up to 39.3% reported application site side effects, including local skin sensitivity, contact dermatitis, and </a:t>
            </a:r>
            <a:r>
              <a:rPr lang="en-GB" sz="1800" dirty="0" err="1"/>
              <a:t>photodermatitis</a:t>
            </a:r>
            <a:r>
              <a:rPr lang="en-GB" sz="1800" dirty="0"/>
              <a:t>.</a:t>
            </a:r>
          </a:p>
          <a:p>
            <a:pPr marL="0" indent="0">
              <a:buNone/>
            </a:pPr>
            <a:endParaRPr lang="en-GB" dirty="0"/>
          </a:p>
        </p:txBody>
      </p:sp>
      <p:sp>
        <p:nvSpPr>
          <p:cNvPr id="4" name="Text Placeholder 3"/>
          <p:cNvSpPr>
            <a:spLocks noGrp="1"/>
          </p:cNvSpPr>
          <p:nvPr>
            <p:ph type="body" sz="quarter" idx="10"/>
          </p:nvPr>
        </p:nvSpPr>
        <p:spPr/>
        <p:txBody>
          <a:bodyPr/>
          <a:lstStyle/>
          <a:p>
            <a:pPr>
              <a:defRPr/>
            </a:pPr>
            <a:endParaRPr lang="en-GB" dirty="0">
              <a:solidFill>
                <a:prstClr val="black"/>
              </a:solidFill>
              <a:ea typeface="Arial" charset="0"/>
              <a:cs typeface="Arial" charset="0"/>
            </a:endParaRPr>
          </a:p>
          <a:p>
            <a:pPr>
              <a:defRPr/>
            </a:pPr>
            <a:r>
              <a:rPr lang="en-GB" dirty="0">
                <a:solidFill>
                  <a:prstClr val="black"/>
                </a:solidFill>
                <a:ea typeface="Arial" charset="0"/>
                <a:cs typeface="Arial" charset="0"/>
              </a:rPr>
              <a:t>1. Lin J BMJ, doi:10.1136/bmj.38159.639028.7C. 2. </a:t>
            </a:r>
            <a:r>
              <a:rPr lang="en-GB" dirty="0" err="1">
                <a:solidFill>
                  <a:prstClr val="black"/>
                </a:solidFill>
                <a:ea typeface="Arial" charset="0"/>
                <a:cs typeface="Arial" charset="0"/>
              </a:rPr>
              <a:t>Makris</a:t>
            </a:r>
            <a:r>
              <a:rPr lang="en-GB" dirty="0">
                <a:solidFill>
                  <a:prstClr val="black"/>
                </a:solidFill>
                <a:ea typeface="Arial" charset="0"/>
                <a:cs typeface="Arial" charset="0"/>
              </a:rPr>
              <a:t> UE A</a:t>
            </a:r>
            <a:r>
              <a:rPr lang="fi-FI" i="1" dirty="0">
                <a:solidFill>
                  <a:prstClr val="black"/>
                </a:solidFill>
                <a:ea typeface="Arial" charset="0"/>
                <a:cs typeface="Arial" charset="0"/>
              </a:rPr>
              <a:t>J Rheumatol</a:t>
            </a:r>
            <a:r>
              <a:rPr lang="fi-FI" dirty="0">
                <a:solidFill>
                  <a:prstClr val="black"/>
                </a:solidFill>
                <a:ea typeface="Arial" charset="0"/>
                <a:cs typeface="Arial" charset="0"/>
              </a:rPr>
              <a:t>. 2010 June ; 37(6): 1236–1243.</a:t>
            </a:r>
            <a:r>
              <a:rPr lang="en-GB" dirty="0">
                <a:solidFill>
                  <a:prstClr val="black"/>
                </a:solidFill>
                <a:cs typeface="Arial" charset="0"/>
              </a:rPr>
              <a:t> </a:t>
            </a:r>
          </a:p>
          <a:p>
            <a:endParaRPr lang="en-GB" dirty="0"/>
          </a:p>
        </p:txBody>
      </p:sp>
    </p:spTree>
    <p:extLst>
      <p:ext uri="{BB962C8B-B14F-4D97-AF65-F5344CB8AC3E}">
        <p14:creationId xmlns:p14="http://schemas.microsoft.com/office/powerpoint/2010/main" val="3065790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Traumeel </a:t>
            </a:r>
            <a:r>
              <a:rPr lang="en-GB" dirty="0"/>
              <a:t>in Perspective </a:t>
            </a:r>
          </a:p>
        </p:txBody>
      </p:sp>
      <p:sp>
        <p:nvSpPr>
          <p:cNvPr id="3" name="Content Placeholder 2"/>
          <p:cNvSpPr>
            <a:spLocks noGrp="1"/>
          </p:cNvSpPr>
          <p:nvPr>
            <p:ph idx="1"/>
          </p:nvPr>
        </p:nvSpPr>
        <p:spPr/>
        <p:txBody>
          <a:bodyPr/>
          <a:lstStyle/>
          <a:p>
            <a:pPr>
              <a:spcBef>
                <a:spcPct val="0"/>
              </a:spcBef>
            </a:pPr>
            <a:r>
              <a:rPr lang="en-GB" dirty="0">
                <a:solidFill>
                  <a:schemeClr val="bg2"/>
                </a:solidFill>
              </a:rPr>
              <a:t>Safety</a:t>
            </a:r>
          </a:p>
          <a:p>
            <a:pPr>
              <a:spcBef>
                <a:spcPct val="0"/>
              </a:spcBef>
            </a:pPr>
            <a:r>
              <a:rPr lang="en-GB" dirty="0"/>
              <a:t>Despite </a:t>
            </a:r>
            <a:r>
              <a:rPr lang="en-GB" dirty="0" err="1"/>
              <a:t>favorable</a:t>
            </a:r>
            <a:r>
              <a:rPr lang="en-GB" dirty="0"/>
              <a:t> evidence of safety and tolerability, the FDA-approved topical NSAIDs carry the same black box warnings as oral diclofenac concerning the risk of gastrointestinal and cardiovascular AEs, as well as hepatic abnormalities.</a:t>
            </a:r>
            <a:r>
              <a:rPr lang="en-GB" baseline="30000" dirty="0"/>
              <a:t>1,2</a:t>
            </a:r>
          </a:p>
          <a:p>
            <a:endParaRPr lang="en-GB" dirty="0"/>
          </a:p>
        </p:txBody>
      </p:sp>
      <p:sp>
        <p:nvSpPr>
          <p:cNvPr id="4" name="Text Placeholder 3"/>
          <p:cNvSpPr>
            <a:spLocks noGrp="1"/>
          </p:cNvSpPr>
          <p:nvPr>
            <p:ph type="body" sz="quarter" idx="10"/>
          </p:nvPr>
        </p:nvSpPr>
        <p:spPr/>
        <p:txBody>
          <a:bodyPr/>
          <a:lstStyle/>
          <a:p>
            <a:r>
              <a:rPr lang="en-GB" dirty="0">
                <a:solidFill>
                  <a:srgbClr val="000000"/>
                </a:solidFill>
                <a:cs typeface="Arial" pitchFamily="34" charset="0"/>
              </a:rPr>
              <a:t>1.Barkin RL Drugs Aging 2010. 2. Roth HS. The Physician and </a:t>
            </a:r>
            <a:r>
              <a:rPr lang="en-GB" dirty="0" err="1">
                <a:solidFill>
                  <a:srgbClr val="000000"/>
                </a:solidFill>
                <a:cs typeface="Arial" pitchFamily="34" charset="0"/>
              </a:rPr>
              <a:t>Sportsmedicine</a:t>
            </a:r>
            <a:r>
              <a:rPr lang="en-GB" dirty="0">
                <a:solidFill>
                  <a:srgbClr val="000000"/>
                </a:solidFill>
                <a:cs typeface="Arial" pitchFamily="34" charset="0"/>
              </a:rPr>
              <a:t>. </a:t>
            </a:r>
            <a:r>
              <a:rPr lang="en-GB" dirty="0" err="1">
                <a:solidFill>
                  <a:srgbClr val="000000"/>
                </a:solidFill>
                <a:cs typeface="Arial" pitchFamily="34" charset="0"/>
              </a:rPr>
              <a:t>Vol</a:t>
            </a:r>
            <a:r>
              <a:rPr lang="en-GB" dirty="0">
                <a:solidFill>
                  <a:srgbClr val="000000"/>
                </a:solidFill>
                <a:cs typeface="Arial" pitchFamily="34" charset="0"/>
              </a:rPr>
              <a:t> 39. 2011. </a:t>
            </a:r>
          </a:p>
          <a:p>
            <a:endParaRPr lang="en-GB" dirty="0"/>
          </a:p>
        </p:txBody>
      </p:sp>
    </p:spTree>
    <p:extLst>
      <p:ext uri="{BB962C8B-B14F-4D97-AF65-F5344CB8AC3E}">
        <p14:creationId xmlns:p14="http://schemas.microsoft.com/office/powerpoint/2010/main" val="237808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The Significance of TAASS</a:t>
            </a:r>
            <a:endParaRPr lang="en-GB" dirty="0"/>
          </a:p>
        </p:txBody>
      </p:sp>
      <p:sp>
        <p:nvSpPr>
          <p:cNvPr id="3" name="Content Placeholder 2"/>
          <p:cNvSpPr>
            <a:spLocks noGrp="1"/>
          </p:cNvSpPr>
          <p:nvPr>
            <p:ph idx="1"/>
          </p:nvPr>
        </p:nvSpPr>
        <p:spPr/>
        <p:txBody>
          <a:bodyPr/>
          <a:lstStyle/>
          <a:p>
            <a:r>
              <a:rPr lang="en-US" sz="1700" dirty="0" err="1" smtClean="0"/>
              <a:t>Traumeel</a:t>
            </a:r>
            <a:r>
              <a:rPr lang="en-US" sz="1700" dirty="0" smtClean="0"/>
              <a:t> has been shown to be as effective as </a:t>
            </a:r>
            <a:r>
              <a:rPr lang="en-US" sz="1700" dirty="0" err="1" smtClean="0"/>
              <a:t>diclofenac</a:t>
            </a:r>
            <a:r>
              <a:rPr lang="en-US" sz="1700" dirty="0" smtClean="0"/>
              <a:t> in a randomized controlled study (TAASS study), which is a </a:t>
            </a:r>
            <a:r>
              <a:rPr lang="en-US" sz="1700" b="1" dirty="0" smtClean="0"/>
              <a:t>‘gold standard’ study design</a:t>
            </a:r>
          </a:p>
          <a:p>
            <a:r>
              <a:rPr lang="en-GB" sz="1700" dirty="0" smtClean="0"/>
              <a:t>The TAASS study is a significant and robust addition to the evidence base comparing a natural medicine with a conventional medicine (diclofenac)</a:t>
            </a:r>
          </a:p>
          <a:p>
            <a:r>
              <a:rPr lang="en-GB" sz="1700" dirty="0"/>
              <a:t>The TAASS study complements the existing data from double-blind and/or randomized placebo controlled trials with Traumeel</a:t>
            </a:r>
            <a:r>
              <a:rPr lang="en-GB" sz="1700" baseline="30000" dirty="0"/>
              <a:t>1</a:t>
            </a:r>
            <a:endParaRPr lang="en-GB" sz="1700" dirty="0"/>
          </a:p>
          <a:p>
            <a:r>
              <a:rPr lang="en-GB" sz="1700" b="1" dirty="0" smtClean="0"/>
              <a:t>The TAASS study confirms that Traumeel ointment and gel  is as effective as diclofenac </a:t>
            </a:r>
          </a:p>
          <a:p>
            <a:r>
              <a:rPr lang="en-GB" sz="1700" dirty="0" smtClean="0"/>
              <a:t>The TAASS study provides confirmatory evidence that </a:t>
            </a:r>
            <a:r>
              <a:rPr lang="en-GB" sz="1700" dirty="0" err="1" smtClean="0"/>
              <a:t>Traumeel</a:t>
            </a:r>
            <a:r>
              <a:rPr lang="en-GB" sz="1700" dirty="0" smtClean="0"/>
              <a:t> provides an effective alternative to </a:t>
            </a:r>
            <a:r>
              <a:rPr lang="en-GB" sz="1700" dirty="0" err="1" smtClean="0"/>
              <a:t>diclofenac</a:t>
            </a:r>
            <a:r>
              <a:rPr lang="en-GB" sz="1700" dirty="0" smtClean="0"/>
              <a:t> for the treatment of musculoskeletal disorders and inflammation</a:t>
            </a:r>
          </a:p>
          <a:p>
            <a:r>
              <a:rPr lang="en-GB" sz="1700" b="1" dirty="0" smtClean="0"/>
              <a:t>Therefore, being as effective as </a:t>
            </a:r>
            <a:r>
              <a:rPr lang="en-GB" sz="1700" b="1" dirty="0" err="1" smtClean="0"/>
              <a:t>diclofenac</a:t>
            </a:r>
            <a:r>
              <a:rPr lang="en-GB" sz="1700" b="1" dirty="0" smtClean="0"/>
              <a:t> is THE major claim!</a:t>
            </a:r>
          </a:p>
          <a:p>
            <a:endParaRPr lang="en-GB" dirty="0" smtClean="0"/>
          </a:p>
          <a:p>
            <a:endParaRPr lang="en-GB" dirty="0"/>
          </a:p>
        </p:txBody>
      </p:sp>
      <p:sp>
        <p:nvSpPr>
          <p:cNvPr id="4" name="Text Placeholder 3"/>
          <p:cNvSpPr>
            <a:spLocks noGrp="1"/>
          </p:cNvSpPr>
          <p:nvPr>
            <p:ph type="body" sz="quarter" idx="10"/>
          </p:nvPr>
        </p:nvSpPr>
        <p:spPr/>
        <p:txBody>
          <a:bodyPr/>
          <a:lstStyle/>
          <a:p>
            <a:r>
              <a:rPr lang="en-GB" dirty="0"/>
              <a:t>NSAID, non-steroidal anti-inflammatory drug; 1. </a:t>
            </a:r>
            <a:r>
              <a:rPr lang="en-GB" dirty="0" err="1"/>
              <a:t>Linde</a:t>
            </a:r>
            <a:r>
              <a:rPr lang="en-GB" dirty="0"/>
              <a:t> K et al. Lancet 1997;350:834–43</a:t>
            </a:r>
          </a:p>
          <a:p>
            <a:endParaRPr lang="en-GB" dirty="0"/>
          </a:p>
        </p:txBody>
      </p:sp>
    </p:spTree>
    <p:extLst>
      <p:ext uri="{BB962C8B-B14F-4D97-AF65-F5344CB8AC3E}">
        <p14:creationId xmlns:p14="http://schemas.microsoft.com/office/powerpoint/2010/main" val="29324381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smtClean="0"/>
              <a:t/>
            </a:r>
            <a:br>
              <a:rPr lang="en-GB" dirty="0" smtClean="0"/>
            </a:br>
            <a:r>
              <a:rPr lang="en-GB" dirty="0" smtClean="0"/>
              <a:t>Traumeel – Previous Studies</a:t>
            </a:r>
            <a:br>
              <a:rPr lang="en-GB" dirty="0" smtClean="0"/>
            </a:b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err="1" smtClean="0"/>
              <a:t>Traumeel</a:t>
            </a:r>
            <a:r>
              <a:rPr lang="en-GB" dirty="0" smtClean="0"/>
              <a:t> has previously been reported to be well tolerated and without treatment-related adverse effects, including in:</a:t>
            </a:r>
          </a:p>
          <a:p>
            <a:pPr lvl="1"/>
            <a:r>
              <a:rPr lang="en-US" dirty="0" smtClean="0"/>
              <a:t>patients with other indications, e.g. various musculoskeletal sports injuries, post-traumatic </a:t>
            </a:r>
            <a:r>
              <a:rPr lang="en-US" dirty="0" err="1" smtClean="0"/>
              <a:t>hemarthrosis</a:t>
            </a:r>
            <a:r>
              <a:rPr lang="en-US" dirty="0" smtClean="0"/>
              <a:t>, </a:t>
            </a:r>
            <a:r>
              <a:rPr lang="en-US" dirty="0" err="1" smtClean="0"/>
              <a:t>epicondylitis</a:t>
            </a:r>
            <a:endParaRPr lang="en-US" dirty="0" smtClean="0"/>
          </a:p>
          <a:p>
            <a:pPr lvl="1"/>
            <a:r>
              <a:rPr lang="en-US" dirty="0" smtClean="0"/>
              <a:t>other studies using ointment, and other routes of administration, e.g. injection and tablets</a:t>
            </a:r>
          </a:p>
          <a:p>
            <a:r>
              <a:rPr lang="en-GB" dirty="0" smtClean="0"/>
              <a:t>Traumeel has shown that is as effective as diclofenac with a better tolerability profile </a:t>
            </a:r>
          </a:p>
          <a:p>
            <a:pPr lvl="1"/>
            <a:r>
              <a:rPr lang="en-GB" dirty="0" smtClean="0"/>
              <a:t>Tolerability assessed as “very good” by 88% of Traumeel patients and 45% NSAIDs patients</a:t>
            </a:r>
            <a:r>
              <a:rPr lang="en-GB" baseline="30000" dirty="0" smtClean="0"/>
              <a:t>1</a:t>
            </a:r>
          </a:p>
          <a:p>
            <a:pPr lvl="1"/>
            <a:r>
              <a:rPr lang="en-GB" dirty="0" smtClean="0"/>
              <a:t>Physician-rated tolerability was “very good” for 90% of Traumeel cases vs. 50% of conventional cases (P = 0.01)</a:t>
            </a:r>
            <a:r>
              <a:rPr lang="en-GB" baseline="30000" dirty="0" smtClean="0"/>
              <a:t>2</a:t>
            </a:r>
          </a:p>
          <a:p>
            <a:r>
              <a:rPr lang="en-GB" sz="1700" dirty="0"/>
              <a:t>This topical study is a robust addition to the Traumeel evidence base and ensures that the product can be seen as an effective treatment option for musculoskeletal disorders</a:t>
            </a:r>
          </a:p>
          <a:p>
            <a:endParaRPr lang="en-GB" dirty="0" smtClean="0">
              <a:solidFill>
                <a:srgbClr val="00B050"/>
              </a:solidFill>
            </a:endParaRPr>
          </a:p>
        </p:txBody>
      </p:sp>
      <p:sp>
        <p:nvSpPr>
          <p:cNvPr id="7" name="Text Placeholder 6"/>
          <p:cNvSpPr>
            <a:spLocks noGrp="1"/>
          </p:cNvSpPr>
          <p:nvPr>
            <p:ph type="body" sz="quarter" idx="10"/>
          </p:nvPr>
        </p:nvSpPr>
        <p:spPr/>
        <p:txBody>
          <a:bodyPr/>
          <a:lstStyle/>
          <a:p>
            <a:r>
              <a:rPr lang="de-DE" dirty="0"/>
              <a:t>1. </a:t>
            </a:r>
            <a:r>
              <a:rPr lang="de-DE" dirty="0" err="1"/>
              <a:t>Birnesser</a:t>
            </a:r>
            <a:r>
              <a:rPr lang="de-DE" dirty="0"/>
              <a:t> H, et al. J </a:t>
            </a:r>
            <a:r>
              <a:rPr lang="de-DE" dirty="0" err="1"/>
              <a:t>Musculoskel</a:t>
            </a:r>
            <a:r>
              <a:rPr lang="de-DE" dirty="0"/>
              <a:t> Res 2004;8(2–3):119–128. 2. Schneider C, et al. </a:t>
            </a:r>
            <a:r>
              <a:rPr lang="de-DE" dirty="0" err="1"/>
              <a:t>Complement</a:t>
            </a:r>
            <a:r>
              <a:rPr lang="de-DE" dirty="0"/>
              <a:t> </a:t>
            </a:r>
            <a:r>
              <a:rPr lang="de-DE" dirty="0" err="1"/>
              <a:t>Ther</a:t>
            </a:r>
            <a:r>
              <a:rPr lang="de-DE" dirty="0"/>
              <a:t> Med. 2008,16(1):22–27</a:t>
            </a:r>
            <a:r>
              <a:rPr lang="de-DE" dirty="0" smtClean="0"/>
              <a:t>.</a:t>
            </a:r>
            <a:endParaRPr lang="de-DE" dirty="0"/>
          </a:p>
        </p:txBody>
      </p:sp>
    </p:spTree>
    <p:extLst>
      <p:ext uri="{BB962C8B-B14F-4D97-AF65-F5344CB8AC3E}">
        <p14:creationId xmlns:p14="http://schemas.microsoft.com/office/powerpoint/2010/main" val="5616088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err="1"/>
              <a:t>Traumeel’s</a:t>
            </a:r>
            <a:r>
              <a:rPr lang="en-GB" sz="2400" dirty="0"/>
              <a:t> Evidence Base of Efficacy and Safety in Various Musculoskeletal Conditions </a:t>
            </a:r>
            <a:r>
              <a:rPr lang="en-GB" sz="2400" dirty="0" smtClean="0"/>
              <a:t>- Summary</a:t>
            </a:r>
            <a:endParaRPr lang="en-GB" sz="2400"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4144022286"/>
              </p:ext>
            </p:extLst>
          </p:nvPr>
        </p:nvGraphicFramePr>
        <p:xfrm>
          <a:off x="431800" y="1438275"/>
          <a:ext cx="8277510" cy="3899560"/>
        </p:xfrm>
        <a:graphic>
          <a:graphicData uri="http://schemas.openxmlformats.org/drawingml/2006/table">
            <a:tbl>
              <a:tblPr firstRow="1" bandRow="1">
                <a:tableStyleId>{5C22544A-7EE6-4342-B048-85BDC9FD1C3A}</a:tableStyleId>
              </a:tblPr>
              <a:tblGrid>
                <a:gridCol w="943934"/>
                <a:gridCol w="1106457"/>
                <a:gridCol w="505633"/>
                <a:gridCol w="929274"/>
                <a:gridCol w="508273"/>
                <a:gridCol w="653493"/>
                <a:gridCol w="495825"/>
                <a:gridCol w="738552"/>
                <a:gridCol w="515296"/>
                <a:gridCol w="719081"/>
                <a:gridCol w="534768"/>
                <a:gridCol w="626924"/>
              </a:tblGrid>
              <a:tr h="507774">
                <a:tc rowSpan="2">
                  <a:txBody>
                    <a:bodyPr/>
                    <a:lstStyle/>
                    <a:p>
                      <a:r>
                        <a:rPr lang="en-GB" sz="900" b="0" dirty="0" smtClean="0">
                          <a:solidFill>
                            <a:schemeClr val="bg1"/>
                          </a:solidFill>
                          <a:latin typeface="Myriad Web Pro Condensed" pitchFamily="34" charset="0"/>
                        </a:rPr>
                        <a:t>Study</a:t>
                      </a:r>
                      <a:endParaRPr lang="en-GB" sz="900" b="0" dirty="0">
                        <a:solidFill>
                          <a:schemeClr val="bg1"/>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rowSpan="2">
                  <a:txBody>
                    <a:bodyPr/>
                    <a:lstStyle/>
                    <a:p>
                      <a:pPr algn="ctr"/>
                      <a:r>
                        <a:rPr lang="en-GB" sz="900" b="0" dirty="0" smtClean="0">
                          <a:solidFill>
                            <a:schemeClr val="bg1"/>
                          </a:solidFill>
                          <a:latin typeface="Myriad Web Pro Condensed" pitchFamily="34" charset="0"/>
                        </a:rPr>
                        <a:t>Musculoskeletal</a:t>
                      </a:r>
                      <a:r>
                        <a:rPr lang="en-GB" sz="900" b="0" baseline="0" dirty="0" smtClean="0">
                          <a:solidFill>
                            <a:schemeClr val="bg1"/>
                          </a:solidFill>
                          <a:latin typeface="Myriad Web Pro Condensed" pitchFamily="34" charset="0"/>
                        </a:rPr>
                        <a:t> </a:t>
                      </a:r>
                    </a:p>
                    <a:p>
                      <a:pPr algn="ctr"/>
                      <a:r>
                        <a:rPr lang="en-GB" sz="900" b="0" baseline="0" dirty="0" smtClean="0">
                          <a:solidFill>
                            <a:schemeClr val="bg1"/>
                          </a:solidFill>
                          <a:latin typeface="Myriad Web Pro Condensed" pitchFamily="34" charset="0"/>
                        </a:rPr>
                        <a:t>Conditions</a:t>
                      </a:r>
                      <a:endParaRPr lang="en-GB" sz="900" b="0" dirty="0">
                        <a:solidFill>
                          <a:schemeClr val="bg1"/>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                Study</a:t>
                      </a:r>
                      <a:r>
                        <a:rPr lang="en-GB" sz="900" b="0" baseline="0" dirty="0" smtClean="0">
                          <a:solidFill>
                            <a:schemeClr val="bg1"/>
                          </a:solidFill>
                          <a:latin typeface="Myriad Web Pro Condensed" pitchFamily="34" charset="0"/>
                        </a:rPr>
                        <a:t> type</a:t>
                      </a:r>
                      <a:endParaRPr lang="en-GB" sz="900" b="0" dirty="0" smtClean="0">
                        <a:solidFill>
                          <a:schemeClr val="bg1"/>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smtClean="0"/>
                    </a:p>
                  </a:txBody>
                  <a:tcPr>
                    <a:solidFill>
                      <a:srgbClr val="0083BE"/>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Efficacy better vs.</a:t>
                      </a:r>
                      <a:r>
                        <a:rPr lang="en-GB" sz="900" b="0" baseline="0" dirty="0" smtClean="0">
                          <a:solidFill>
                            <a:schemeClr val="bg1"/>
                          </a:solidFill>
                          <a:latin typeface="Myriad Web Pro Condensed" pitchFamily="34" charset="0"/>
                        </a:rPr>
                        <a:t> placebo</a:t>
                      </a:r>
                      <a:endParaRPr lang="en-GB" sz="900" b="0" dirty="0" smtClean="0">
                        <a:solidFill>
                          <a:schemeClr val="bg1"/>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smtClean="0"/>
                    </a:p>
                  </a:txBody>
                  <a:tcPr>
                    <a:solidFill>
                      <a:srgbClr val="0083BE"/>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Efficacy equal vs. NSAIDs</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smtClean="0"/>
                    </a:p>
                  </a:txBody>
                  <a:tcPr>
                    <a:solidFill>
                      <a:srgbClr val="0083BE"/>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Efficacy better vs. NSAIDs</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smtClean="0"/>
                    </a:p>
                  </a:txBody>
                  <a:tcPr>
                    <a:solidFill>
                      <a:srgbClr val="0083BE"/>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Safety vs. NSAIDs</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50" dirty="0" smtClean="0"/>
                    </a:p>
                  </a:txBody>
                  <a:tcPr>
                    <a:solidFill>
                      <a:srgbClr val="0083BE"/>
                    </a:solidFill>
                  </a:tcPr>
                </a:tc>
              </a:tr>
              <a:tr h="434748">
                <a:tc vMerge="1">
                  <a:txBody>
                    <a:bodyPr/>
                    <a:lstStyle/>
                    <a:p>
                      <a:endParaRPr lang="en-GB" sz="1400" b="0" dirty="0">
                        <a:solidFill>
                          <a:schemeClr val="bg1"/>
                        </a:solidFill>
                        <a:latin typeface="Myriad Web Pro Condensed" pitchFamily="34" charset="0"/>
                      </a:endParaRPr>
                    </a:p>
                  </a:txBody>
                  <a:tcPr>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vMerge="1">
                  <a:txBody>
                    <a:bodyPr/>
                    <a:lstStyle/>
                    <a:p>
                      <a:pPr algn="ctr"/>
                      <a:endParaRPr lang="en-GB" sz="1400" b="0" dirty="0">
                        <a:solidFill>
                          <a:schemeClr val="bg1"/>
                        </a:solidFill>
                        <a:latin typeface="Myriad Web Pro Condensed" pitchFamily="34" charset="0"/>
                      </a:endParaRPr>
                    </a:p>
                  </a:txBody>
                  <a:tcPr>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algn="ctr"/>
                      <a:r>
                        <a:rPr lang="en-GB" sz="900" b="0" dirty="0" smtClean="0">
                          <a:solidFill>
                            <a:schemeClr val="bg1"/>
                          </a:solidFill>
                          <a:latin typeface="Myriad Web Pro Condensed" pitchFamily="34" charset="0"/>
                        </a:rPr>
                        <a:t>RCT</a:t>
                      </a:r>
                      <a:endParaRPr lang="en-GB" sz="900" b="0" dirty="0">
                        <a:solidFill>
                          <a:schemeClr val="bg1"/>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Observational</a:t>
                      </a:r>
                      <a:r>
                        <a:rPr lang="en-GB" sz="900" b="0" baseline="0" dirty="0" smtClean="0">
                          <a:solidFill>
                            <a:schemeClr val="bg1"/>
                          </a:solidFill>
                          <a:latin typeface="Myriad Web Pro Condensed"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900" b="0" baseline="0" dirty="0" smtClean="0">
                          <a:solidFill>
                            <a:schemeClr val="bg1"/>
                          </a:solidFill>
                          <a:latin typeface="Myriad Web Pro Condensed" pitchFamily="34" charset="0"/>
                        </a:rPr>
                        <a:t>study</a:t>
                      </a:r>
                      <a:endParaRPr lang="en-GB" sz="900" b="0" dirty="0" smtClean="0">
                        <a:solidFill>
                          <a:schemeClr val="bg1"/>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Pain</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Mobility</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Pain</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Mobility</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Pain</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Mobility</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Equal</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0" dirty="0" smtClean="0">
                          <a:solidFill>
                            <a:schemeClr val="bg1"/>
                          </a:solidFill>
                          <a:latin typeface="Myriad Web Pro Condensed" pitchFamily="34" charset="0"/>
                        </a:rPr>
                        <a:t>Better</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rgbClr val="0083BE"/>
                    </a:solidFill>
                  </a:tcPr>
                </a:tc>
              </a:tr>
              <a:tr h="507774">
                <a:tc>
                  <a:txBody>
                    <a:bodyPr/>
                    <a:lstStyle/>
                    <a:p>
                      <a:r>
                        <a:rPr lang="en-GB" sz="1100" dirty="0" smtClean="0">
                          <a:solidFill>
                            <a:schemeClr val="tx1">
                              <a:lumMod val="65000"/>
                              <a:lumOff val="35000"/>
                            </a:schemeClr>
                          </a:solidFill>
                          <a:latin typeface="Myriad Web Pro Condensed" pitchFamily="34" charset="0"/>
                        </a:rPr>
                        <a:t>Zell et al. 1989</a:t>
                      </a:r>
                      <a:r>
                        <a:rPr lang="en-GB" sz="1100" baseline="30000" dirty="0" smtClean="0">
                          <a:solidFill>
                            <a:schemeClr val="tx1">
                              <a:lumMod val="65000"/>
                              <a:lumOff val="35000"/>
                            </a:schemeClr>
                          </a:solidFill>
                          <a:latin typeface="Myriad Web Pro Condensed" pitchFamily="34" charset="0"/>
                        </a:rPr>
                        <a:t>1</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dirty="0" smtClean="0">
                          <a:solidFill>
                            <a:schemeClr val="tx1">
                              <a:lumMod val="65000"/>
                              <a:lumOff val="35000"/>
                            </a:schemeClr>
                          </a:solidFill>
                          <a:latin typeface="Myriad Web Pro Condensed" pitchFamily="34" charset="0"/>
                        </a:rPr>
                        <a:t>Ankle sprain</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dirty="0" smtClean="0">
                          <a:solidFill>
                            <a:schemeClr val="tx1">
                              <a:lumMod val="65000"/>
                              <a:lumOff val="35000"/>
                            </a:schemeClr>
                          </a:solidFill>
                          <a:latin typeface="Myriad Web Pro Condensed" pitchFamily="34" charset="0"/>
                        </a:rPr>
                        <a:t>√</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100" dirty="0" smtClean="0">
                        <a:solidFill>
                          <a:schemeClr val="tx1">
                            <a:lumMod val="65000"/>
                            <a:lumOff val="35000"/>
                          </a:schemeClr>
                        </a:solidFill>
                        <a:latin typeface="Myriad Web Pro Condensed" pitchFamily="34" charset="0"/>
                      </a:endParaRP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7774">
                <a:tc>
                  <a:txBody>
                    <a:bodyPr/>
                    <a:lstStyle/>
                    <a:p>
                      <a:r>
                        <a:rPr lang="en-GB" sz="1100" dirty="0" smtClean="0">
                          <a:solidFill>
                            <a:schemeClr val="tx1">
                              <a:lumMod val="65000"/>
                              <a:lumOff val="35000"/>
                            </a:schemeClr>
                          </a:solidFill>
                          <a:latin typeface="Myriad Web Pro Condensed" pitchFamily="34" charset="0"/>
                        </a:rPr>
                        <a:t>Birnesser et al. 2004</a:t>
                      </a:r>
                      <a:r>
                        <a:rPr lang="en-GB" sz="1100" baseline="30000" dirty="0" smtClean="0">
                          <a:solidFill>
                            <a:schemeClr val="tx1">
                              <a:lumMod val="65000"/>
                              <a:lumOff val="35000"/>
                            </a:schemeClr>
                          </a:solidFill>
                          <a:latin typeface="Myriad Web Pro Condensed" pitchFamily="34" charset="0"/>
                        </a:rPr>
                        <a:t>2</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dirty="0" smtClean="0">
                          <a:solidFill>
                            <a:schemeClr val="tx1">
                              <a:lumMod val="65000"/>
                              <a:lumOff val="35000"/>
                            </a:schemeClr>
                          </a:solidFill>
                          <a:latin typeface="Myriad Web Pro Condensed" pitchFamily="34" charset="0"/>
                        </a:rPr>
                        <a:t>Epicondylitis </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07774">
                <a:tc>
                  <a:txBody>
                    <a:bodyPr/>
                    <a:lstStyle/>
                    <a:p>
                      <a:r>
                        <a:rPr lang="en-GB" sz="1100" dirty="0" smtClean="0">
                          <a:solidFill>
                            <a:schemeClr val="tx1">
                              <a:lumMod val="65000"/>
                              <a:lumOff val="35000"/>
                            </a:schemeClr>
                          </a:solidFill>
                          <a:latin typeface="Myriad Web Pro Condensed" pitchFamily="34" charset="0"/>
                        </a:rPr>
                        <a:t>Schneider et al. 2005</a:t>
                      </a:r>
                      <a:r>
                        <a:rPr lang="en-GB" sz="1100" baseline="30000" dirty="0" smtClean="0">
                          <a:solidFill>
                            <a:schemeClr val="tx1">
                              <a:lumMod val="65000"/>
                              <a:lumOff val="35000"/>
                            </a:schemeClr>
                          </a:solidFill>
                          <a:latin typeface="Myriad Web Pro Condensed" pitchFamily="34" charset="0"/>
                        </a:rPr>
                        <a:t>3</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dirty="0" smtClean="0">
                          <a:solidFill>
                            <a:schemeClr val="tx1">
                              <a:lumMod val="65000"/>
                              <a:lumOff val="35000"/>
                            </a:schemeClr>
                          </a:solidFill>
                          <a:latin typeface="Myriad Web Pro Condensed" pitchFamily="34" charset="0"/>
                        </a:rPr>
                        <a:t>Tendinopathy</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6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Schneider et al. 2008</a:t>
                      </a:r>
                      <a:r>
                        <a:rPr lang="en-GB" sz="1100" baseline="30000" dirty="0" smtClean="0">
                          <a:solidFill>
                            <a:schemeClr val="tx1">
                              <a:lumMod val="65000"/>
                              <a:lumOff val="35000"/>
                            </a:schemeClr>
                          </a:solidFill>
                          <a:latin typeface="Myriad Web Pro Condensed" pitchFamily="34" charset="0"/>
                        </a:rPr>
                        <a:t>4</a:t>
                      </a:r>
                      <a:endParaRPr lang="en-GB" sz="1100" dirty="0" smtClean="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dirty="0" smtClean="0">
                          <a:solidFill>
                            <a:schemeClr val="tx1">
                              <a:lumMod val="65000"/>
                              <a:lumOff val="35000"/>
                            </a:schemeClr>
                          </a:solidFill>
                          <a:latin typeface="Myriad Web Pro Condensed" pitchFamily="34" charset="0"/>
                        </a:rPr>
                        <a:t>Musculoskeletal</a:t>
                      </a:r>
                      <a:r>
                        <a:rPr lang="en-GB" sz="1100" baseline="0" dirty="0" smtClean="0">
                          <a:solidFill>
                            <a:schemeClr val="tx1">
                              <a:lumMod val="65000"/>
                              <a:lumOff val="35000"/>
                            </a:schemeClr>
                          </a:solidFill>
                          <a:latin typeface="Myriad Web Pro Condensed" pitchFamily="34" charset="0"/>
                        </a:rPr>
                        <a:t> </a:t>
                      </a:r>
                      <a:r>
                        <a:rPr lang="en-GB" sz="1100" dirty="0" smtClean="0">
                          <a:solidFill>
                            <a:schemeClr val="tx1">
                              <a:lumMod val="65000"/>
                              <a:lumOff val="35000"/>
                            </a:schemeClr>
                          </a:solidFill>
                          <a:latin typeface="Myriad Web Pro Condensed" pitchFamily="34" charset="0"/>
                        </a:rPr>
                        <a:t>injuries</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16858">
                <a:tc>
                  <a:txBody>
                    <a:bodyPr/>
                    <a:lstStyle/>
                    <a:p>
                      <a:r>
                        <a:rPr lang="en-GB" sz="1100" dirty="0" smtClean="0">
                          <a:solidFill>
                            <a:schemeClr val="tx1">
                              <a:lumMod val="65000"/>
                              <a:lumOff val="35000"/>
                            </a:schemeClr>
                          </a:solidFill>
                          <a:latin typeface="Myriad Web Pro Condensed" pitchFamily="34" charset="0"/>
                        </a:rPr>
                        <a:t>Orizola &amp; Vargas 2007</a:t>
                      </a:r>
                      <a:r>
                        <a:rPr lang="en-GB" sz="1100" baseline="30000" dirty="0" smtClean="0">
                          <a:solidFill>
                            <a:schemeClr val="tx1">
                              <a:lumMod val="65000"/>
                              <a:lumOff val="35000"/>
                            </a:schemeClr>
                          </a:solidFill>
                          <a:latin typeface="Myriad Web Pro Condensed" pitchFamily="34" charset="0"/>
                        </a:rPr>
                        <a:t>5</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dirty="0" smtClean="0">
                          <a:solidFill>
                            <a:schemeClr val="tx1">
                              <a:lumMod val="65000"/>
                              <a:lumOff val="35000"/>
                            </a:schemeClr>
                          </a:solidFill>
                          <a:latin typeface="Myriad Web Pro Condensed" pitchFamily="34" charset="0"/>
                        </a:rPr>
                        <a:t>Tendinopathy</a:t>
                      </a: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lumMod val="65000"/>
                              <a:lumOff val="35000"/>
                            </a:schemeClr>
                          </a:solidFill>
                          <a:latin typeface="Myriad Web Pro Condensed" pitchFamily="34" charset="0"/>
                        </a:rPr>
                        <a:t>√</a:t>
                      </a:r>
                    </a:p>
                    <a:p>
                      <a:pPr algn="ctr"/>
                      <a:endParaRPr lang="en-GB" sz="1100" dirty="0">
                        <a:solidFill>
                          <a:schemeClr val="tx1">
                            <a:lumMod val="65000"/>
                            <a:lumOff val="35000"/>
                          </a:schemeClr>
                        </a:solidFill>
                        <a:latin typeface="Myriad Web Pro Condensed" pitchFamily="34" charset="0"/>
                      </a:endParaRPr>
                    </a:p>
                  </a:txBody>
                  <a:tcPr marL="96434" marR="96434">
                    <a:lnL w="6350" cap="flat" cmpd="sng" algn="ctr">
                      <a:solidFill>
                        <a:srgbClr val="0083BE"/>
                      </a:solidFill>
                      <a:prstDash val="solid"/>
                      <a:round/>
                      <a:headEnd type="none" w="med" len="med"/>
                      <a:tailEnd type="none" w="med" len="med"/>
                    </a:lnL>
                    <a:lnR w="6350" cap="flat" cmpd="sng" algn="ctr">
                      <a:solidFill>
                        <a:srgbClr val="0083BE"/>
                      </a:solidFill>
                      <a:prstDash val="solid"/>
                      <a:round/>
                      <a:headEnd type="none" w="med" len="med"/>
                      <a:tailEnd type="none" w="med" len="med"/>
                    </a:lnR>
                    <a:lnT w="6350" cap="flat" cmpd="sng" algn="ctr">
                      <a:solidFill>
                        <a:srgbClr val="0083BE"/>
                      </a:solidFill>
                      <a:prstDash val="solid"/>
                      <a:round/>
                      <a:headEnd type="none" w="med" len="med"/>
                      <a:tailEnd type="none" w="med" len="med"/>
                    </a:lnT>
                    <a:lnB w="6350" cap="flat" cmpd="sng" algn="ctr">
                      <a:solidFill>
                        <a:srgbClr val="0083BE"/>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Text Placeholder 4"/>
          <p:cNvSpPr>
            <a:spLocks noGrp="1"/>
          </p:cNvSpPr>
          <p:nvPr>
            <p:ph type="body" sz="quarter" idx="4294967295"/>
          </p:nvPr>
        </p:nvSpPr>
        <p:spPr>
          <a:xfrm>
            <a:off x="0" y="6021288"/>
            <a:ext cx="6876256" cy="360809"/>
          </a:xfrm>
        </p:spPr>
        <p:txBody>
          <a:bodyPr/>
          <a:lstStyle/>
          <a:p>
            <a:pPr marL="0" indent="0">
              <a:buNone/>
            </a:pPr>
            <a:r>
              <a:rPr lang="en-GB" dirty="0">
                <a:solidFill>
                  <a:schemeClr val="tx1">
                    <a:lumMod val="50000"/>
                    <a:lumOff val="50000"/>
                  </a:schemeClr>
                </a:solidFill>
              </a:rPr>
              <a:t> </a:t>
            </a:r>
            <a:r>
              <a:rPr lang="en-GB" sz="1000" dirty="0">
                <a:solidFill>
                  <a:schemeClr val="tx1">
                    <a:lumMod val="50000"/>
                    <a:lumOff val="50000"/>
                  </a:schemeClr>
                </a:solidFill>
              </a:rPr>
              <a:t>1. Zell J et al. </a:t>
            </a:r>
            <a:r>
              <a:rPr lang="en-GB" sz="1000" dirty="0" err="1">
                <a:solidFill>
                  <a:schemeClr val="tx1">
                    <a:lumMod val="50000"/>
                    <a:lumOff val="50000"/>
                  </a:schemeClr>
                </a:solidFill>
              </a:rPr>
              <a:t>Biol</a:t>
            </a:r>
            <a:r>
              <a:rPr lang="en-GB" sz="1000" dirty="0">
                <a:solidFill>
                  <a:schemeClr val="tx1">
                    <a:lumMod val="50000"/>
                    <a:lumOff val="50000"/>
                  </a:schemeClr>
                </a:solidFill>
              </a:rPr>
              <a:t> </a:t>
            </a:r>
            <a:r>
              <a:rPr lang="en-GB" sz="1000" dirty="0" err="1">
                <a:solidFill>
                  <a:schemeClr val="tx1">
                    <a:lumMod val="50000"/>
                    <a:lumOff val="50000"/>
                  </a:schemeClr>
                </a:solidFill>
              </a:rPr>
              <a:t>Ther</a:t>
            </a:r>
            <a:r>
              <a:rPr lang="en-GB" sz="1000" dirty="0">
                <a:solidFill>
                  <a:schemeClr val="tx1">
                    <a:lumMod val="50000"/>
                    <a:lumOff val="50000"/>
                  </a:schemeClr>
                </a:solidFill>
              </a:rPr>
              <a:t>. 1989;VII(1):1–6; 2. </a:t>
            </a:r>
            <a:r>
              <a:rPr lang="en-GB" sz="1000" dirty="0" err="1">
                <a:solidFill>
                  <a:schemeClr val="tx1">
                    <a:lumMod val="50000"/>
                    <a:lumOff val="50000"/>
                  </a:schemeClr>
                </a:solidFill>
              </a:rPr>
              <a:t>Birnesser</a:t>
            </a:r>
            <a:r>
              <a:rPr lang="en-GB" sz="1000" dirty="0">
                <a:solidFill>
                  <a:schemeClr val="tx1">
                    <a:lumMod val="50000"/>
                    <a:lumOff val="50000"/>
                  </a:schemeClr>
                </a:solidFill>
              </a:rPr>
              <a:t> H et al. J </a:t>
            </a:r>
            <a:r>
              <a:rPr lang="en-GB" sz="1000" dirty="0" err="1">
                <a:solidFill>
                  <a:schemeClr val="tx1">
                    <a:lumMod val="50000"/>
                    <a:lumOff val="50000"/>
                  </a:schemeClr>
                </a:solidFill>
              </a:rPr>
              <a:t>Musculoskel</a:t>
            </a:r>
            <a:r>
              <a:rPr lang="en-GB" sz="1000" dirty="0">
                <a:solidFill>
                  <a:schemeClr val="tx1">
                    <a:lumMod val="50000"/>
                    <a:lumOff val="50000"/>
                  </a:schemeClr>
                </a:solidFill>
              </a:rPr>
              <a:t> Res. 2004;2/3:119–128;  3. Schneider C et al. Explore. 2005;1:446–452;</a:t>
            </a:r>
            <a:r>
              <a:rPr lang="en-US" sz="1000" dirty="0">
                <a:solidFill>
                  <a:schemeClr val="tx1">
                    <a:lumMod val="50000"/>
                    <a:lumOff val="50000"/>
                  </a:schemeClr>
                </a:solidFill>
              </a:rPr>
              <a:t> </a:t>
            </a:r>
            <a:r>
              <a:rPr lang="en-GB" sz="1000" dirty="0">
                <a:solidFill>
                  <a:schemeClr val="tx1">
                    <a:lumMod val="50000"/>
                    <a:lumOff val="50000"/>
                  </a:schemeClr>
                </a:solidFill>
              </a:rPr>
              <a:t> 4. Schneider C, et al. Complement </a:t>
            </a:r>
            <a:r>
              <a:rPr lang="en-GB" sz="1000" dirty="0" err="1">
                <a:solidFill>
                  <a:schemeClr val="tx1">
                    <a:lumMod val="50000"/>
                    <a:lumOff val="50000"/>
                  </a:schemeClr>
                </a:solidFill>
              </a:rPr>
              <a:t>Ther</a:t>
            </a:r>
            <a:r>
              <a:rPr lang="en-GB" sz="1000" dirty="0">
                <a:solidFill>
                  <a:schemeClr val="tx1">
                    <a:lumMod val="50000"/>
                    <a:lumOff val="50000"/>
                  </a:schemeClr>
                </a:solidFill>
              </a:rPr>
              <a:t> Med. 2008;16:22–27;  5. </a:t>
            </a:r>
            <a:r>
              <a:rPr lang="en-GB" sz="1000" dirty="0" err="1">
                <a:solidFill>
                  <a:schemeClr val="tx1">
                    <a:lumMod val="50000"/>
                    <a:lumOff val="50000"/>
                  </a:schemeClr>
                </a:solidFill>
              </a:rPr>
              <a:t>Orizola</a:t>
            </a:r>
            <a:r>
              <a:rPr lang="en-GB" sz="1000" dirty="0">
                <a:solidFill>
                  <a:schemeClr val="tx1">
                    <a:lumMod val="50000"/>
                    <a:lumOff val="50000"/>
                  </a:schemeClr>
                </a:solidFill>
              </a:rPr>
              <a:t> AJ, et al. Med &amp; </a:t>
            </a:r>
            <a:r>
              <a:rPr lang="en-GB" sz="1000" dirty="0" err="1">
                <a:solidFill>
                  <a:schemeClr val="tx1">
                    <a:lumMod val="50000"/>
                    <a:lumOff val="50000"/>
                  </a:schemeClr>
                </a:solidFill>
              </a:rPr>
              <a:t>Sci</a:t>
            </a:r>
            <a:r>
              <a:rPr lang="en-GB" sz="1000" dirty="0">
                <a:solidFill>
                  <a:schemeClr val="tx1">
                    <a:lumMod val="50000"/>
                    <a:lumOff val="50000"/>
                  </a:schemeClr>
                </a:solidFill>
              </a:rPr>
              <a:t> Sports &amp; Exercise 2007;39 (</a:t>
            </a:r>
            <a:r>
              <a:rPr lang="en-GB" sz="1000" dirty="0" err="1">
                <a:solidFill>
                  <a:schemeClr val="tx1">
                    <a:lumMod val="50000"/>
                    <a:lumOff val="50000"/>
                  </a:schemeClr>
                </a:solidFill>
              </a:rPr>
              <a:t>suppl</a:t>
            </a:r>
            <a:r>
              <a:rPr lang="en-GB" sz="1000" dirty="0">
                <a:solidFill>
                  <a:schemeClr val="tx1">
                    <a:lumMod val="50000"/>
                    <a:lumOff val="50000"/>
                  </a:schemeClr>
                </a:solidFill>
              </a:rPr>
              <a:t>):S79.</a:t>
            </a:r>
          </a:p>
          <a:p>
            <a:endParaRPr lang="en-GB" sz="1000" dirty="0"/>
          </a:p>
        </p:txBody>
      </p:sp>
    </p:spTree>
    <p:extLst>
      <p:ext uri="{BB962C8B-B14F-4D97-AF65-F5344CB8AC3E}">
        <p14:creationId xmlns:p14="http://schemas.microsoft.com/office/powerpoint/2010/main" val="2092981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 Traumeel</a:t>
            </a:r>
            <a:endParaRPr lang="en-GB" dirty="0"/>
          </a:p>
        </p:txBody>
      </p:sp>
      <p:sp>
        <p:nvSpPr>
          <p:cNvPr id="3" name="Content Placeholder 2"/>
          <p:cNvSpPr>
            <a:spLocks noGrp="1"/>
          </p:cNvSpPr>
          <p:nvPr>
            <p:ph idx="1"/>
          </p:nvPr>
        </p:nvSpPr>
        <p:spPr/>
        <p:txBody>
          <a:bodyPr/>
          <a:lstStyle/>
          <a:p>
            <a:pPr>
              <a:defRPr/>
            </a:pPr>
            <a:r>
              <a:rPr lang="en-GB" dirty="0"/>
              <a:t>Traumeel has fewer side effects than NSAIDs</a:t>
            </a:r>
          </a:p>
          <a:p>
            <a:pPr>
              <a:defRPr/>
            </a:pPr>
            <a:r>
              <a:rPr lang="en-US" dirty="0">
                <a:ea typeface="ＭＳ Ｐゴシック" pitchFamily="34" charset="-128"/>
              </a:rPr>
              <a:t>Traumeel can be used in all age groups</a:t>
            </a:r>
            <a:endParaRPr lang="en-GB" dirty="0">
              <a:ea typeface="ＭＳ Ｐゴシック" pitchFamily="34" charset="-128"/>
            </a:endParaRPr>
          </a:p>
          <a:p>
            <a:pPr>
              <a:defRPr/>
            </a:pPr>
            <a:r>
              <a:rPr lang="en-GB" dirty="0"/>
              <a:t>Traumeel is better tolerated than NSAIDs</a:t>
            </a:r>
          </a:p>
          <a:p>
            <a:pPr>
              <a:defRPr/>
            </a:pPr>
            <a:r>
              <a:rPr lang="en-US" dirty="0">
                <a:ea typeface="ＭＳ Ｐゴシック" pitchFamily="34" charset="-128"/>
              </a:rPr>
              <a:t>Traumeel is available in tablets, ointment, gel and ampoules, thereby enabling flexibility of administration</a:t>
            </a:r>
          </a:p>
          <a:p>
            <a:pPr>
              <a:defRPr/>
            </a:pPr>
            <a:r>
              <a:rPr lang="en-GB" dirty="0" err="1"/>
              <a:t>Traumeel’s</a:t>
            </a:r>
            <a:r>
              <a:rPr lang="en-GB" dirty="0"/>
              <a:t> unique </a:t>
            </a:r>
            <a:r>
              <a:rPr lang="en-GB" dirty="0" err="1"/>
              <a:t>multitargeted</a:t>
            </a:r>
            <a:r>
              <a:rPr lang="en-GB" dirty="0"/>
              <a:t>, synergistic action addresses multiple aspects of the inflammatory process. </a:t>
            </a:r>
            <a:endParaRPr lang="de-DE" dirty="0"/>
          </a:p>
          <a:p>
            <a:pPr>
              <a:defRPr/>
            </a:pPr>
            <a:r>
              <a:rPr lang="en-GB" dirty="0"/>
              <a:t>This unique mechanism of action may promote both tissue repair and healing, whereas NSAIDs have been proven to have deleterious effect on healing process in soft tissues</a:t>
            </a:r>
            <a:endParaRPr lang="de-DE" dirty="0"/>
          </a:p>
          <a:p>
            <a:pPr>
              <a:defRPr/>
            </a:pPr>
            <a:r>
              <a:rPr lang="en-GB" dirty="0"/>
              <a:t>Traumeel is better tolerated than NSAIDs. </a:t>
            </a:r>
            <a:r>
              <a:rPr lang="en-GB" b="1" dirty="0"/>
              <a:t>Another reason to switch to Traumeel – better tolerability with the added benefit of a multi-targeted mechanism of action.</a:t>
            </a:r>
            <a:endParaRPr lang="en-US" sz="1600" b="1" dirty="0">
              <a:solidFill>
                <a:schemeClr val="bg2"/>
              </a:solidFill>
            </a:endParaRPr>
          </a:p>
          <a:p>
            <a:endParaRPr lang="en-GB" dirty="0"/>
          </a:p>
        </p:txBody>
      </p:sp>
    </p:spTree>
    <p:extLst>
      <p:ext uri="{BB962C8B-B14F-4D97-AF65-F5344CB8AC3E}">
        <p14:creationId xmlns:p14="http://schemas.microsoft.com/office/powerpoint/2010/main" val="17553884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Appendix</a:t>
            </a:r>
            <a:endParaRPr lang="en-GB" sz="3200" b="1" dirty="0"/>
          </a:p>
        </p:txBody>
      </p:sp>
      <p:sp>
        <p:nvSpPr>
          <p:cNvPr id="3" name="Content Placeholder 2"/>
          <p:cNvSpPr>
            <a:spLocks noGrp="1"/>
          </p:cNvSpPr>
          <p:nvPr>
            <p:ph idx="1"/>
          </p:nvPr>
        </p:nvSpPr>
        <p:spPr/>
        <p:txBody>
          <a:bodyPr/>
          <a:lstStyle/>
          <a:p>
            <a:pPr marL="0" indent="0">
              <a:buNone/>
            </a:pPr>
            <a:r>
              <a:rPr lang="en-GB" sz="1800" dirty="0" smtClean="0"/>
              <a:t>Figures for </a:t>
            </a:r>
          </a:p>
          <a:p>
            <a:r>
              <a:rPr lang="en-GB" sz="1800" dirty="0" smtClean="0"/>
              <a:t>Traumeel ointment vs diclofenac gel</a:t>
            </a:r>
          </a:p>
          <a:p>
            <a:r>
              <a:rPr lang="en-GB" sz="1800" dirty="0" smtClean="0"/>
              <a:t>Traumeel gel vs diclofenac gel</a:t>
            </a:r>
          </a:p>
        </p:txBody>
      </p:sp>
    </p:spTree>
    <p:extLst>
      <p:ext uri="{BB962C8B-B14F-4D97-AF65-F5344CB8AC3E}">
        <p14:creationId xmlns:p14="http://schemas.microsoft.com/office/powerpoint/2010/main" val="310135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Reducing </a:t>
            </a:r>
            <a:r>
              <a:rPr lang="en-GB" dirty="0"/>
              <a:t>Pain</a:t>
            </a:r>
            <a:br>
              <a:rPr lang="en-GB" dirty="0"/>
            </a:br>
            <a:r>
              <a:rPr lang="en-GB" dirty="0"/>
              <a:t>Traumeel </a:t>
            </a:r>
            <a:r>
              <a:rPr lang="en-GB" dirty="0" smtClean="0"/>
              <a:t>Ointment vs. Diclofenac</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95848438"/>
              </p:ext>
            </p:extLst>
          </p:nvPr>
        </p:nvGraphicFramePr>
        <p:xfrm>
          <a:off x="431800" y="1438275"/>
          <a:ext cx="8277225" cy="4294981"/>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2"/>
          <p:cNvSpPr txBox="1">
            <a:spLocks/>
          </p:cNvSpPr>
          <p:nvPr/>
        </p:nvSpPr>
        <p:spPr bwMode="auto">
          <a:xfrm>
            <a:off x="3059832" y="5266200"/>
            <a:ext cx="2143640" cy="935358"/>
          </a:xfrm>
          <a:prstGeom prst="rect">
            <a:avLst/>
          </a:prstGeom>
          <a:solidFill>
            <a:srgbClr val="E7F6FF"/>
          </a:solid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30000"/>
              </a:spcBef>
              <a:spcAft>
                <a:spcPct val="30000"/>
              </a:spcAft>
              <a:buSzPct val="150000"/>
              <a:buBlip>
                <a:blip r:embed="rId4"/>
              </a:buBlip>
              <a:defRPr sz="2400" kern="1200">
                <a:solidFill>
                  <a:schemeClr val="tx1"/>
                </a:solidFill>
                <a:latin typeface="+mn-lt"/>
                <a:ea typeface="ＭＳ Ｐゴシック" charset="-128"/>
                <a:cs typeface="+mn-cs"/>
              </a:defRPr>
            </a:lvl1pPr>
            <a:lvl2pPr marL="742950" indent="-285750" algn="l" rtl="0" eaLnBrk="1" fontAlgn="base" hangingPunct="1">
              <a:spcBef>
                <a:spcPct val="20000"/>
              </a:spcBef>
              <a:spcAft>
                <a:spcPct val="20000"/>
              </a:spcAft>
              <a:buClr>
                <a:schemeClr val="tx2"/>
              </a:buClr>
              <a:buSzPct val="110000"/>
              <a:buFont typeface="Wingdings" pitchFamily="2" charset="2"/>
              <a:buChar char=""/>
              <a:defRPr sz="2400" kern="1200">
                <a:solidFill>
                  <a:schemeClr val="tx1"/>
                </a:solidFill>
                <a:latin typeface="+mn-lt"/>
                <a:ea typeface="ＭＳ Ｐゴシック" charset="-128"/>
                <a:cs typeface="+mn-cs"/>
              </a:defRPr>
            </a:lvl2pPr>
            <a:lvl3pPr marL="1143000" indent="-228600" algn="l" rtl="0" eaLnBrk="1" fontAlgn="base" hangingPunct="1">
              <a:spcBef>
                <a:spcPct val="20000"/>
              </a:spcBef>
              <a:spcAft>
                <a:spcPct val="20000"/>
              </a:spcAft>
              <a:buClr>
                <a:schemeClr val="bg2"/>
              </a:buClr>
              <a:buSzPct val="110000"/>
              <a:buFont typeface="Wingdings" pitchFamily="2" charset="2"/>
              <a:buChar char=""/>
              <a:defRPr sz="2400" kern="1200">
                <a:solidFill>
                  <a:schemeClr val="tx1"/>
                </a:solidFill>
                <a:latin typeface="+mn-lt"/>
                <a:ea typeface="ＭＳ Ｐゴシック" charset="-128"/>
                <a:cs typeface="+mn-cs"/>
              </a:defRPr>
            </a:lvl3pPr>
            <a:lvl4pPr marL="1600200" indent="-228600" algn="l" rtl="0" eaLnBrk="1" fontAlgn="base" hangingPunct="1">
              <a:lnSpc>
                <a:spcPct val="90000"/>
              </a:lnSpc>
              <a:spcBef>
                <a:spcPct val="20000"/>
              </a:spcBef>
              <a:spcAft>
                <a:spcPct val="20000"/>
              </a:spcAft>
              <a:buClr>
                <a:schemeClr val="tx2"/>
              </a:buClr>
              <a:buFont typeface="Wingdings" pitchFamily="2" charset="2"/>
              <a:buChar char="w"/>
              <a:defRPr sz="2000" kern="1200">
                <a:solidFill>
                  <a:schemeClr val="tx1"/>
                </a:solidFill>
                <a:latin typeface="+mn-lt"/>
                <a:ea typeface="ＭＳ Ｐゴシック" charset="-128"/>
                <a:cs typeface="+mn-cs"/>
              </a:defRPr>
            </a:lvl4pPr>
            <a:lvl5pPr marL="2057400" indent="-228600" algn="l" rtl="0" eaLnBrk="1" fontAlgn="base" hangingPunct="1">
              <a:lnSpc>
                <a:spcPct val="90000"/>
              </a:lnSpc>
              <a:spcBef>
                <a:spcPct val="20000"/>
              </a:spcBef>
              <a:spcAft>
                <a:spcPct val="20000"/>
              </a:spcAft>
              <a:buClr>
                <a:schemeClr val="bg2"/>
              </a:buClr>
              <a:buFont typeface="Wingdings" pitchFamily="2" charset="2"/>
              <a:buChar char="w"/>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Tx/>
              <a:buNone/>
            </a:pPr>
            <a:r>
              <a:rPr lang="en-GB" sz="1200" b="1" dirty="0" smtClean="0"/>
              <a:t>Primary efficacy endpoint: percentage change from baseline at day 7</a:t>
            </a:r>
            <a:endParaRPr lang="en-GB" sz="1200" b="1" dirty="0"/>
          </a:p>
        </p:txBody>
      </p:sp>
      <p:sp>
        <p:nvSpPr>
          <p:cNvPr id="3" name="TextBox 2"/>
          <p:cNvSpPr txBox="1"/>
          <p:nvPr/>
        </p:nvSpPr>
        <p:spPr>
          <a:xfrm>
            <a:off x="1763688" y="3542508"/>
            <a:ext cx="1296144" cy="338554"/>
          </a:xfrm>
          <a:prstGeom prst="rect">
            <a:avLst/>
          </a:prstGeom>
          <a:noFill/>
        </p:spPr>
        <p:txBody>
          <a:bodyPr wrap="square" rtlCol="0">
            <a:spAutoFit/>
          </a:bodyPr>
          <a:lstStyle/>
          <a:p>
            <a:pPr algn="ctr"/>
            <a:r>
              <a:rPr lang="en-GB" sz="800" dirty="0" smtClean="0">
                <a:latin typeface="+mn-lt"/>
              </a:rPr>
              <a:t>O vs. D: p=0.5069</a:t>
            </a:r>
          </a:p>
          <a:p>
            <a:pPr algn="ctr"/>
            <a:r>
              <a:rPr lang="en-GB" sz="800" dirty="0" smtClean="0">
                <a:latin typeface="+mn-lt"/>
              </a:rPr>
              <a:t>G vs. D: p=0.1131</a:t>
            </a:r>
            <a:endParaRPr lang="en-GB" sz="800" dirty="0">
              <a:latin typeface="+mn-lt"/>
            </a:endParaRPr>
          </a:p>
        </p:txBody>
      </p:sp>
      <p:sp>
        <p:nvSpPr>
          <p:cNvPr id="10" name="TextBox 9"/>
          <p:cNvSpPr txBox="1"/>
          <p:nvPr/>
        </p:nvSpPr>
        <p:spPr>
          <a:xfrm>
            <a:off x="3444772" y="4589329"/>
            <a:ext cx="1415260" cy="338554"/>
          </a:xfrm>
          <a:prstGeom prst="rect">
            <a:avLst/>
          </a:prstGeom>
          <a:noFill/>
        </p:spPr>
        <p:txBody>
          <a:bodyPr wrap="square" rtlCol="0">
            <a:spAutoFit/>
          </a:bodyPr>
          <a:lstStyle/>
          <a:p>
            <a:pPr algn="ctr"/>
            <a:r>
              <a:rPr lang="en-GB" sz="800" dirty="0" smtClean="0">
                <a:latin typeface="+mn-lt"/>
              </a:rPr>
              <a:t>O vs. D: p=0.8205</a:t>
            </a:r>
          </a:p>
          <a:p>
            <a:pPr algn="ctr"/>
            <a:r>
              <a:rPr lang="en-GB" sz="800" dirty="0" smtClean="0">
                <a:latin typeface="+mn-lt"/>
              </a:rPr>
              <a:t>G vs. D: p=0.3422</a:t>
            </a:r>
            <a:endParaRPr lang="en-GB" sz="800" dirty="0">
              <a:latin typeface="+mn-lt"/>
            </a:endParaRPr>
          </a:p>
        </p:txBody>
      </p:sp>
      <p:sp>
        <p:nvSpPr>
          <p:cNvPr id="11" name="TextBox 10"/>
          <p:cNvSpPr txBox="1"/>
          <p:nvPr/>
        </p:nvSpPr>
        <p:spPr>
          <a:xfrm>
            <a:off x="5292080" y="5395325"/>
            <a:ext cx="1224136" cy="338554"/>
          </a:xfrm>
          <a:prstGeom prst="rect">
            <a:avLst/>
          </a:prstGeom>
          <a:noFill/>
        </p:spPr>
        <p:txBody>
          <a:bodyPr wrap="square" rtlCol="0">
            <a:spAutoFit/>
          </a:bodyPr>
          <a:lstStyle/>
          <a:p>
            <a:pPr algn="ctr"/>
            <a:r>
              <a:rPr lang="en-GB" sz="800" dirty="0" smtClean="0">
                <a:latin typeface="+mn-lt"/>
              </a:rPr>
              <a:t>O vs. D: p=0.7312</a:t>
            </a:r>
          </a:p>
          <a:p>
            <a:pPr algn="ctr"/>
            <a:r>
              <a:rPr lang="en-GB" sz="800" dirty="0" smtClean="0">
                <a:latin typeface="+mn-lt"/>
              </a:rPr>
              <a:t>G vs. D: p=0.7640</a:t>
            </a:r>
            <a:endParaRPr lang="en-GB" sz="800" dirty="0">
              <a:latin typeface="+mn-lt"/>
            </a:endParaRPr>
          </a:p>
        </p:txBody>
      </p:sp>
      <p:sp>
        <p:nvSpPr>
          <p:cNvPr id="12" name="TextBox 11"/>
          <p:cNvSpPr txBox="1"/>
          <p:nvPr/>
        </p:nvSpPr>
        <p:spPr>
          <a:xfrm>
            <a:off x="6948264" y="5580523"/>
            <a:ext cx="1440160" cy="338554"/>
          </a:xfrm>
          <a:prstGeom prst="rect">
            <a:avLst/>
          </a:prstGeom>
          <a:noFill/>
        </p:spPr>
        <p:txBody>
          <a:bodyPr wrap="square" rtlCol="0">
            <a:spAutoFit/>
          </a:bodyPr>
          <a:lstStyle/>
          <a:p>
            <a:pPr algn="ctr"/>
            <a:r>
              <a:rPr lang="en-GB" sz="800" dirty="0" smtClean="0">
                <a:latin typeface="+mn-lt"/>
              </a:rPr>
              <a:t>O vs. D: p=0.9267</a:t>
            </a:r>
          </a:p>
          <a:p>
            <a:pPr algn="ctr"/>
            <a:r>
              <a:rPr lang="en-GB" sz="800" dirty="0" smtClean="0">
                <a:latin typeface="+mn-lt"/>
              </a:rPr>
              <a:t>G vs. D: p=0.8314</a:t>
            </a:r>
            <a:endParaRPr lang="en-GB" sz="800" dirty="0">
              <a:latin typeface="+mn-lt"/>
            </a:endParaRPr>
          </a:p>
        </p:txBody>
      </p:sp>
      <p:sp>
        <p:nvSpPr>
          <p:cNvPr id="16" name="TextBox 15"/>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a:solidFill>
                  <a:srgbClr val="000000"/>
                </a:solidFill>
                <a:latin typeface="+mn-lt"/>
                <a:ea typeface="ＭＳ Ｐゴシック"/>
              </a:rPr>
              <a:t>Traumeel</a:t>
            </a:r>
            <a:r>
              <a:rPr lang="en-GB" sz="1200" b="1" dirty="0">
                <a:solidFill>
                  <a:srgbClr val="000000"/>
                </a:solidFill>
                <a:latin typeface="+mn-lt"/>
                <a:ea typeface="ＭＳ Ｐゴシック"/>
              </a:rPr>
              <a:t> is as effective as NSAIDs in reducing pain</a:t>
            </a:r>
          </a:p>
        </p:txBody>
      </p:sp>
    </p:spTree>
    <p:extLst>
      <p:ext uri="{BB962C8B-B14F-4D97-AF65-F5344CB8AC3E}">
        <p14:creationId xmlns:p14="http://schemas.microsoft.com/office/powerpoint/2010/main" val="22066303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Reducing </a:t>
            </a:r>
            <a:r>
              <a:rPr lang="en-GB" dirty="0"/>
              <a:t>Pain</a:t>
            </a:r>
            <a:br>
              <a:rPr lang="en-GB" dirty="0"/>
            </a:br>
            <a:r>
              <a:rPr lang="en-GB" dirty="0"/>
              <a:t>Traumeel </a:t>
            </a:r>
            <a:r>
              <a:rPr lang="en-GB" dirty="0" smtClean="0"/>
              <a:t>Gel vs. Diclofenac</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22184437"/>
              </p:ext>
            </p:extLst>
          </p:nvPr>
        </p:nvGraphicFramePr>
        <p:xfrm>
          <a:off x="431800" y="1438275"/>
          <a:ext cx="8277225" cy="4294981"/>
        </p:xfrm>
        <a:graphic>
          <a:graphicData uri="http://schemas.openxmlformats.org/drawingml/2006/chart">
            <c:chart xmlns:c="http://schemas.openxmlformats.org/drawingml/2006/chart" xmlns:r="http://schemas.openxmlformats.org/officeDocument/2006/relationships" r:id="rId3"/>
          </a:graphicData>
        </a:graphic>
      </p:graphicFrame>
      <p:sp>
        <p:nvSpPr>
          <p:cNvPr id="8" name="Content Placeholder 2"/>
          <p:cNvSpPr txBox="1">
            <a:spLocks/>
          </p:cNvSpPr>
          <p:nvPr/>
        </p:nvSpPr>
        <p:spPr bwMode="auto">
          <a:xfrm>
            <a:off x="3059832" y="5266200"/>
            <a:ext cx="2143640" cy="935358"/>
          </a:xfrm>
          <a:prstGeom prst="rect">
            <a:avLst/>
          </a:prstGeom>
          <a:solidFill>
            <a:srgbClr val="E7F6FF"/>
          </a:solid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30000"/>
              </a:spcBef>
              <a:spcAft>
                <a:spcPct val="30000"/>
              </a:spcAft>
              <a:buSzPct val="150000"/>
              <a:buBlip>
                <a:blip r:embed="rId4"/>
              </a:buBlip>
              <a:defRPr sz="2400" kern="1200">
                <a:solidFill>
                  <a:schemeClr val="tx1"/>
                </a:solidFill>
                <a:latin typeface="+mn-lt"/>
                <a:ea typeface="ＭＳ Ｐゴシック" charset="-128"/>
                <a:cs typeface="+mn-cs"/>
              </a:defRPr>
            </a:lvl1pPr>
            <a:lvl2pPr marL="742950" indent="-285750" algn="l" rtl="0" eaLnBrk="1" fontAlgn="base" hangingPunct="1">
              <a:spcBef>
                <a:spcPct val="20000"/>
              </a:spcBef>
              <a:spcAft>
                <a:spcPct val="20000"/>
              </a:spcAft>
              <a:buClr>
                <a:schemeClr val="tx2"/>
              </a:buClr>
              <a:buSzPct val="110000"/>
              <a:buFont typeface="Wingdings" pitchFamily="2" charset="2"/>
              <a:buChar char=""/>
              <a:defRPr sz="2400" kern="1200">
                <a:solidFill>
                  <a:schemeClr val="tx1"/>
                </a:solidFill>
                <a:latin typeface="+mn-lt"/>
                <a:ea typeface="ＭＳ Ｐゴシック" charset="-128"/>
                <a:cs typeface="+mn-cs"/>
              </a:defRPr>
            </a:lvl2pPr>
            <a:lvl3pPr marL="1143000" indent="-228600" algn="l" rtl="0" eaLnBrk="1" fontAlgn="base" hangingPunct="1">
              <a:spcBef>
                <a:spcPct val="20000"/>
              </a:spcBef>
              <a:spcAft>
                <a:spcPct val="20000"/>
              </a:spcAft>
              <a:buClr>
                <a:schemeClr val="bg2"/>
              </a:buClr>
              <a:buSzPct val="110000"/>
              <a:buFont typeface="Wingdings" pitchFamily="2" charset="2"/>
              <a:buChar char=""/>
              <a:defRPr sz="2400" kern="1200">
                <a:solidFill>
                  <a:schemeClr val="tx1"/>
                </a:solidFill>
                <a:latin typeface="+mn-lt"/>
                <a:ea typeface="ＭＳ Ｐゴシック" charset="-128"/>
                <a:cs typeface="+mn-cs"/>
              </a:defRPr>
            </a:lvl3pPr>
            <a:lvl4pPr marL="1600200" indent="-228600" algn="l" rtl="0" eaLnBrk="1" fontAlgn="base" hangingPunct="1">
              <a:lnSpc>
                <a:spcPct val="90000"/>
              </a:lnSpc>
              <a:spcBef>
                <a:spcPct val="20000"/>
              </a:spcBef>
              <a:spcAft>
                <a:spcPct val="20000"/>
              </a:spcAft>
              <a:buClr>
                <a:schemeClr val="tx2"/>
              </a:buClr>
              <a:buFont typeface="Wingdings" pitchFamily="2" charset="2"/>
              <a:buChar char="w"/>
              <a:defRPr sz="2000" kern="1200">
                <a:solidFill>
                  <a:schemeClr val="tx1"/>
                </a:solidFill>
                <a:latin typeface="+mn-lt"/>
                <a:ea typeface="ＭＳ Ｐゴシック" charset="-128"/>
                <a:cs typeface="+mn-cs"/>
              </a:defRPr>
            </a:lvl4pPr>
            <a:lvl5pPr marL="2057400" indent="-228600" algn="l" rtl="0" eaLnBrk="1" fontAlgn="base" hangingPunct="1">
              <a:lnSpc>
                <a:spcPct val="90000"/>
              </a:lnSpc>
              <a:spcBef>
                <a:spcPct val="20000"/>
              </a:spcBef>
              <a:spcAft>
                <a:spcPct val="20000"/>
              </a:spcAft>
              <a:buClr>
                <a:schemeClr val="bg2"/>
              </a:buClr>
              <a:buFont typeface="Wingdings" pitchFamily="2" charset="2"/>
              <a:buChar char="w"/>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Tx/>
              <a:buNone/>
            </a:pPr>
            <a:r>
              <a:rPr lang="en-GB" sz="1200" b="1" dirty="0" smtClean="0"/>
              <a:t>Primary efficacy endpoint: percentage change from baseline at day 7</a:t>
            </a:r>
            <a:endParaRPr lang="en-GB" sz="1200" b="1" dirty="0"/>
          </a:p>
        </p:txBody>
      </p:sp>
      <p:sp>
        <p:nvSpPr>
          <p:cNvPr id="3" name="TextBox 2"/>
          <p:cNvSpPr txBox="1"/>
          <p:nvPr/>
        </p:nvSpPr>
        <p:spPr>
          <a:xfrm>
            <a:off x="1763688" y="3542508"/>
            <a:ext cx="1296144" cy="338554"/>
          </a:xfrm>
          <a:prstGeom prst="rect">
            <a:avLst/>
          </a:prstGeom>
          <a:noFill/>
        </p:spPr>
        <p:txBody>
          <a:bodyPr wrap="square" rtlCol="0">
            <a:spAutoFit/>
          </a:bodyPr>
          <a:lstStyle/>
          <a:p>
            <a:pPr algn="ctr"/>
            <a:r>
              <a:rPr lang="en-GB" sz="800" dirty="0" smtClean="0">
                <a:latin typeface="+mn-lt"/>
              </a:rPr>
              <a:t>O vs. D: p=0.5069</a:t>
            </a:r>
          </a:p>
          <a:p>
            <a:pPr algn="ctr"/>
            <a:r>
              <a:rPr lang="en-GB" sz="800" dirty="0" smtClean="0">
                <a:latin typeface="+mn-lt"/>
              </a:rPr>
              <a:t>G vs. D: p=0.1131</a:t>
            </a:r>
            <a:endParaRPr lang="en-GB" sz="800" dirty="0">
              <a:latin typeface="+mn-lt"/>
            </a:endParaRPr>
          </a:p>
        </p:txBody>
      </p:sp>
      <p:sp>
        <p:nvSpPr>
          <p:cNvPr id="10" name="TextBox 9"/>
          <p:cNvSpPr txBox="1"/>
          <p:nvPr/>
        </p:nvSpPr>
        <p:spPr>
          <a:xfrm>
            <a:off x="3444772" y="4589329"/>
            <a:ext cx="1415260" cy="338554"/>
          </a:xfrm>
          <a:prstGeom prst="rect">
            <a:avLst/>
          </a:prstGeom>
          <a:noFill/>
        </p:spPr>
        <p:txBody>
          <a:bodyPr wrap="square" rtlCol="0">
            <a:spAutoFit/>
          </a:bodyPr>
          <a:lstStyle/>
          <a:p>
            <a:pPr algn="ctr"/>
            <a:r>
              <a:rPr lang="en-GB" sz="800" dirty="0" smtClean="0">
                <a:latin typeface="+mn-lt"/>
              </a:rPr>
              <a:t>O vs. D: p=0.8205</a:t>
            </a:r>
          </a:p>
          <a:p>
            <a:pPr algn="ctr"/>
            <a:r>
              <a:rPr lang="en-GB" sz="800" dirty="0" smtClean="0">
                <a:latin typeface="+mn-lt"/>
              </a:rPr>
              <a:t>G vs. D: p=0.3422</a:t>
            </a:r>
            <a:endParaRPr lang="en-GB" sz="800" dirty="0">
              <a:latin typeface="+mn-lt"/>
            </a:endParaRPr>
          </a:p>
        </p:txBody>
      </p:sp>
      <p:sp>
        <p:nvSpPr>
          <p:cNvPr id="11" name="TextBox 10"/>
          <p:cNvSpPr txBox="1"/>
          <p:nvPr/>
        </p:nvSpPr>
        <p:spPr>
          <a:xfrm>
            <a:off x="5292080" y="5395325"/>
            <a:ext cx="1224136" cy="338554"/>
          </a:xfrm>
          <a:prstGeom prst="rect">
            <a:avLst/>
          </a:prstGeom>
          <a:noFill/>
        </p:spPr>
        <p:txBody>
          <a:bodyPr wrap="square" rtlCol="0">
            <a:spAutoFit/>
          </a:bodyPr>
          <a:lstStyle/>
          <a:p>
            <a:pPr algn="ctr"/>
            <a:r>
              <a:rPr lang="en-GB" sz="800" dirty="0" smtClean="0">
                <a:latin typeface="+mn-lt"/>
              </a:rPr>
              <a:t>O vs. D: p=0.7312</a:t>
            </a:r>
          </a:p>
          <a:p>
            <a:pPr algn="ctr"/>
            <a:r>
              <a:rPr lang="en-GB" sz="800" dirty="0" smtClean="0">
                <a:latin typeface="+mn-lt"/>
              </a:rPr>
              <a:t>G vs. D: p=0.7640</a:t>
            </a:r>
            <a:endParaRPr lang="en-GB" sz="800" dirty="0">
              <a:latin typeface="+mn-lt"/>
            </a:endParaRPr>
          </a:p>
        </p:txBody>
      </p:sp>
      <p:sp>
        <p:nvSpPr>
          <p:cNvPr id="12" name="TextBox 11"/>
          <p:cNvSpPr txBox="1"/>
          <p:nvPr/>
        </p:nvSpPr>
        <p:spPr>
          <a:xfrm>
            <a:off x="6948264" y="5580523"/>
            <a:ext cx="1440160" cy="338554"/>
          </a:xfrm>
          <a:prstGeom prst="rect">
            <a:avLst/>
          </a:prstGeom>
          <a:noFill/>
        </p:spPr>
        <p:txBody>
          <a:bodyPr wrap="square" rtlCol="0">
            <a:spAutoFit/>
          </a:bodyPr>
          <a:lstStyle/>
          <a:p>
            <a:pPr algn="ctr"/>
            <a:r>
              <a:rPr lang="en-GB" sz="800" dirty="0" smtClean="0">
                <a:latin typeface="+mn-lt"/>
              </a:rPr>
              <a:t>O vs. D: p=0.9267</a:t>
            </a:r>
          </a:p>
          <a:p>
            <a:pPr algn="ctr"/>
            <a:r>
              <a:rPr lang="en-GB" sz="800" dirty="0" smtClean="0">
                <a:latin typeface="+mn-lt"/>
              </a:rPr>
              <a:t>G vs. D: p=0.8314</a:t>
            </a:r>
            <a:endParaRPr lang="en-GB" sz="800" dirty="0">
              <a:latin typeface="+mn-lt"/>
            </a:endParaRPr>
          </a:p>
        </p:txBody>
      </p:sp>
      <p:sp>
        <p:nvSpPr>
          <p:cNvPr id="16" name="TextBox 15"/>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a:solidFill>
                  <a:srgbClr val="000000"/>
                </a:solidFill>
                <a:latin typeface="+mn-lt"/>
                <a:ea typeface="ＭＳ Ｐゴシック"/>
              </a:rPr>
              <a:t>Traumeel</a:t>
            </a:r>
            <a:r>
              <a:rPr lang="en-GB" sz="1200" b="1" dirty="0">
                <a:solidFill>
                  <a:srgbClr val="000000"/>
                </a:solidFill>
                <a:latin typeface="+mn-lt"/>
                <a:ea typeface="ＭＳ Ｐゴシック"/>
              </a:rPr>
              <a:t> is as effective as NSAIDs in reducing pain</a:t>
            </a:r>
          </a:p>
        </p:txBody>
      </p:sp>
    </p:spTree>
    <p:extLst>
      <p:ext uri="{BB962C8B-B14F-4D97-AF65-F5344CB8AC3E}">
        <p14:creationId xmlns:p14="http://schemas.microsoft.com/office/powerpoint/2010/main" val="23029027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GB" dirty="0" smtClean="0"/>
              <a:t>Efficacy Claim – Reducing </a:t>
            </a:r>
            <a:r>
              <a:rPr lang="en-GB" dirty="0"/>
              <a:t>Pain</a:t>
            </a:r>
            <a:br>
              <a:rPr lang="en-GB" dirty="0"/>
            </a:br>
            <a:r>
              <a:rPr lang="en-GB" dirty="0"/>
              <a:t>Traumeel </a:t>
            </a:r>
            <a:r>
              <a:rPr lang="en-GB" dirty="0" smtClean="0"/>
              <a:t>Ointment vs. Diclofenac</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98491917"/>
              </p:ext>
            </p:extLst>
          </p:nvPr>
        </p:nvGraphicFramePr>
        <p:xfrm>
          <a:off x="431800" y="1438275"/>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9" name="Content Placeholder 2"/>
          <p:cNvSpPr txBox="1">
            <a:spLocks/>
          </p:cNvSpPr>
          <p:nvPr/>
        </p:nvSpPr>
        <p:spPr bwMode="auto">
          <a:xfrm>
            <a:off x="1115616" y="6093296"/>
            <a:ext cx="5669116" cy="504056"/>
          </a:xfrm>
          <a:prstGeom prst="rect">
            <a:avLst/>
          </a:prstGeom>
          <a:solidFill>
            <a:srgbClr val="E7F6FF"/>
          </a:solid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30000"/>
              </a:spcBef>
              <a:spcAft>
                <a:spcPct val="30000"/>
              </a:spcAft>
              <a:buSzPct val="150000"/>
              <a:buBlip>
                <a:blip r:embed="rId4"/>
              </a:buBlip>
              <a:defRPr sz="2400" kern="1200">
                <a:solidFill>
                  <a:schemeClr val="tx1"/>
                </a:solidFill>
                <a:latin typeface="+mn-lt"/>
                <a:ea typeface="ＭＳ Ｐゴシック" charset="-128"/>
                <a:cs typeface="+mn-cs"/>
              </a:defRPr>
            </a:lvl1pPr>
            <a:lvl2pPr marL="742950" indent="-285750" algn="l" rtl="0" eaLnBrk="1" fontAlgn="base" hangingPunct="1">
              <a:spcBef>
                <a:spcPct val="20000"/>
              </a:spcBef>
              <a:spcAft>
                <a:spcPct val="20000"/>
              </a:spcAft>
              <a:buClr>
                <a:schemeClr val="tx2"/>
              </a:buClr>
              <a:buSzPct val="110000"/>
              <a:buFont typeface="Wingdings" pitchFamily="2" charset="2"/>
              <a:buChar char=""/>
              <a:defRPr sz="2400" kern="1200">
                <a:solidFill>
                  <a:schemeClr val="tx1"/>
                </a:solidFill>
                <a:latin typeface="+mn-lt"/>
                <a:ea typeface="ＭＳ Ｐゴシック" charset="-128"/>
                <a:cs typeface="+mn-cs"/>
              </a:defRPr>
            </a:lvl2pPr>
            <a:lvl3pPr marL="1143000" indent="-228600" algn="l" rtl="0" eaLnBrk="1" fontAlgn="base" hangingPunct="1">
              <a:spcBef>
                <a:spcPct val="20000"/>
              </a:spcBef>
              <a:spcAft>
                <a:spcPct val="20000"/>
              </a:spcAft>
              <a:buClr>
                <a:schemeClr val="bg2"/>
              </a:buClr>
              <a:buSzPct val="110000"/>
              <a:buFont typeface="Wingdings" pitchFamily="2" charset="2"/>
              <a:buChar char=""/>
              <a:defRPr sz="2400" kern="1200">
                <a:solidFill>
                  <a:schemeClr val="tx1"/>
                </a:solidFill>
                <a:latin typeface="+mn-lt"/>
                <a:ea typeface="ＭＳ Ｐゴシック" charset="-128"/>
                <a:cs typeface="+mn-cs"/>
              </a:defRPr>
            </a:lvl3pPr>
            <a:lvl4pPr marL="1600200" indent="-228600" algn="l" rtl="0" eaLnBrk="1" fontAlgn="base" hangingPunct="1">
              <a:lnSpc>
                <a:spcPct val="90000"/>
              </a:lnSpc>
              <a:spcBef>
                <a:spcPct val="20000"/>
              </a:spcBef>
              <a:spcAft>
                <a:spcPct val="20000"/>
              </a:spcAft>
              <a:buClr>
                <a:schemeClr val="tx2"/>
              </a:buClr>
              <a:buFont typeface="Wingdings" pitchFamily="2" charset="2"/>
              <a:buChar char="w"/>
              <a:defRPr sz="2000" kern="1200">
                <a:solidFill>
                  <a:schemeClr val="tx1"/>
                </a:solidFill>
                <a:latin typeface="+mn-lt"/>
                <a:ea typeface="ＭＳ Ｐゴシック" charset="-128"/>
                <a:cs typeface="+mn-cs"/>
              </a:defRPr>
            </a:lvl4pPr>
            <a:lvl5pPr marL="2057400" indent="-228600" algn="l" rtl="0" eaLnBrk="1" fontAlgn="base" hangingPunct="1">
              <a:lnSpc>
                <a:spcPct val="90000"/>
              </a:lnSpc>
              <a:spcBef>
                <a:spcPct val="20000"/>
              </a:spcBef>
              <a:spcAft>
                <a:spcPct val="20000"/>
              </a:spcAft>
              <a:buClr>
                <a:schemeClr val="bg2"/>
              </a:buClr>
              <a:buFont typeface="Wingdings" pitchFamily="2" charset="2"/>
              <a:buChar char="w"/>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GB" sz="1200" b="1" dirty="0" smtClean="0"/>
              <a:t>A patient’s assessment of ankle pain was performed using a 100 mm VAS (0=no pain; 100=worst pain imaginable)</a:t>
            </a:r>
          </a:p>
        </p:txBody>
      </p:sp>
      <p:sp>
        <p:nvSpPr>
          <p:cNvPr id="11" name="TextBox 10"/>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a:solidFill>
                  <a:srgbClr val="000000"/>
                </a:solidFill>
                <a:latin typeface="+mn-lt"/>
                <a:ea typeface="ＭＳ Ｐゴシック"/>
              </a:rPr>
              <a:t>Traumeel</a:t>
            </a:r>
            <a:r>
              <a:rPr lang="en-GB" sz="1200" b="1" dirty="0">
                <a:solidFill>
                  <a:srgbClr val="000000"/>
                </a:solidFill>
                <a:latin typeface="+mn-lt"/>
                <a:ea typeface="ＭＳ Ｐゴシック"/>
              </a:rPr>
              <a:t> is as effective as NSAIDs in reducing pain</a:t>
            </a:r>
          </a:p>
        </p:txBody>
      </p:sp>
    </p:spTree>
    <p:extLst>
      <p:ext uri="{BB962C8B-B14F-4D97-AF65-F5344CB8AC3E}">
        <p14:creationId xmlns:p14="http://schemas.microsoft.com/office/powerpoint/2010/main" val="18063983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lstStyle/>
          <a:p>
            <a:r>
              <a:rPr lang="en-GB" dirty="0" smtClean="0"/>
              <a:t>Efficacy Claim – Reducing </a:t>
            </a:r>
            <a:r>
              <a:rPr lang="en-GB" dirty="0"/>
              <a:t>Pain</a:t>
            </a:r>
            <a:br>
              <a:rPr lang="en-GB" dirty="0"/>
            </a:br>
            <a:r>
              <a:rPr lang="en-GB" dirty="0"/>
              <a:t>Traumeel </a:t>
            </a:r>
            <a:r>
              <a:rPr lang="en-GB" dirty="0" smtClean="0"/>
              <a:t>Gel vs. Diclofenac</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4400764"/>
              </p:ext>
            </p:extLst>
          </p:nvPr>
        </p:nvGraphicFramePr>
        <p:xfrm>
          <a:off x="431800" y="1438275"/>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9" name="Content Placeholder 2"/>
          <p:cNvSpPr txBox="1">
            <a:spLocks/>
          </p:cNvSpPr>
          <p:nvPr/>
        </p:nvSpPr>
        <p:spPr bwMode="auto">
          <a:xfrm>
            <a:off x="1115616" y="6093296"/>
            <a:ext cx="5669116" cy="504056"/>
          </a:xfrm>
          <a:prstGeom prst="rect">
            <a:avLst/>
          </a:prstGeom>
          <a:solidFill>
            <a:srgbClr val="E7F6FF"/>
          </a:solid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30000"/>
              </a:spcBef>
              <a:spcAft>
                <a:spcPct val="30000"/>
              </a:spcAft>
              <a:buSzPct val="150000"/>
              <a:buBlip>
                <a:blip r:embed="rId4"/>
              </a:buBlip>
              <a:defRPr sz="2400" kern="1200">
                <a:solidFill>
                  <a:schemeClr val="tx1"/>
                </a:solidFill>
                <a:latin typeface="+mn-lt"/>
                <a:ea typeface="ＭＳ Ｐゴシック" charset="-128"/>
                <a:cs typeface="+mn-cs"/>
              </a:defRPr>
            </a:lvl1pPr>
            <a:lvl2pPr marL="742950" indent="-285750" algn="l" rtl="0" eaLnBrk="1" fontAlgn="base" hangingPunct="1">
              <a:spcBef>
                <a:spcPct val="20000"/>
              </a:spcBef>
              <a:spcAft>
                <a:spcPct val="20000"/>
              </a:spcAft>
              <a:buClr>
                <a:schemeClr val="tx2"/>
              </a:buClr>
              <a:buSzPct val="110000"/>
              <a:buFont typeface="Wingdings" pitchFamily="2" charset="2"/>
              <a:buChar char=""/>
              <a:defRPr sz="2400" kern="1200">
                <a:solidFill>
                  <a:schemeClr val="tx1"/>
                </a:solidFill>
                <a:latin typeface="+mn-lt"/>
                <a:ea typeface="ＭＳ Ｐゴシック" charset="-128"/>
                <a:cs typeface="+mn-cs"/>
              </a:defRPr>
            </a:lvl2pPr>
            <a:lvl3pPr marL="1143000" indent="-228600" algn="l" rtl="0" eaLnBrk="1" fontAlgn="base" hangingPunct="1">
              <a:spcBef>
                <a:spcPct val="20000"/>
              </a:spcBef>
              <a:spcAft>
                <a:spcPct val="20000"/>
              </a:spcAft>
              <a:buClr>
                <a:schemeClr val="bg2"/>
              </a:buClr>
              <a:buSzPct val="110000"/>
              <a:buFont typeface="Wingdings" pitchFamily="2" charset="2"/>
              <a:buChar char=""/>
              <a:defRPr sz="2400" kern="1200">
                <a:solidFill>
                  <a:schemeClr val="tx1"/>
                </a:solidFill>
                <a:latin typeface="+mn-lt"/>
                <a:ea typeface="ＭＳ Ｐゴシック" charset="-128"/>
                <a:cs typeface="+mn-cs"/>
              </a:defRPr>
            </a:lvl3pPr>
            <a:lvl4pPr marL="1600200" indent="-228600" algn="l" rtl="0" eaLnBrk="1" fontAlgn="base" hangingPunct="1">
              <a:lnSpc>
                <a:spcPct val="90000"/>
              </a:lnSpc>
              <a:spcBef>
                <a:spcPct val="20000"/>
              </a:spcBef>
              <a:spcAft>
                <a:spcPct val="20000"/>
              </a:spcAft>
              <a:buClr>
                <a:schemeClr val="tx2"/>
              </a:buClr>
              <a:buFont typeface="Wingdings" pitchFamily="2" charset="2"/>
              <a:buChar char="w"/>
              <a:defRPr sz="2000" kern="1200">
                <a:solidFill>
                  <a:schemeClr val="tx1"/>
                </a:solidFill>
                <a:latin typeface="+mn-lt"/>
                <a:ea typeface="ＭＳ Ｐゴシック" charset="-128"/>
                <a:cs typeface="+mn-cs"/>
              </a:defRPr>
            </a:lvl4pPr>
            <a:lvl5pPr marL="2057400" indent="-228600" algn="l" rtl="0" eaLnBrk="1" fontAlgn="base" hangingPunct="1">
              <a:lnSpc>
                <a:spcPct val="90000"/>
              </a:lnSpc>
              <a:spcBef>
                <a:spcPct val="20000"/>
              </a:spcBef>
              <a:spcAft>
                <a:spcPct val="20000"/>
              </a:spcAft>
              <a:buClr>
                <a:schemeClr val="bg2"/>
              </a:buClr>
              <a:buFont typeface="Wingdings" pitchFamily="2" charset="2"/>
              <a:buChar char="w"/>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en-GB" sz="1200" b="1" dirty="0" smtClean="0"/>
              <a:t>A patient’s assessment of ankle pain was performed using a 100 mm VAS (0=no pain; 100=worst pain imaginable)</a:t>
            </a:r>
          </a:p>
        </p:txBody>
      </p:sp>
      <p:sp>
        <p:nvSpPr>
          <p:cNvPr id="11" name="TextBox 10"/>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a:solidFill>
                  <a:srgbClr val="000000"/>
                </a:solidFill>
                <a:latin typeface="+mn-lt"/>
                <a:ea typeface="ＭＳ Ｐゴシック"/>
              </a:rPr>
              <a:t>Traumeel</a:t>
            </a:r>
            <a:r>
              <a:rPr lang="en-GB" sz="1200" b="1" dirty="0">
                <a:solidFill>
                  <a:srgbClr val="000000"/>
                </a:solidFill>
                <a:latin typeface="+mn-lt"/>
                <a:ea typeface="ＭＳ Ｐゴシック"/>
              </a:rPr>
              <a:t> is as effective as NSAIDs in reducing pain</a:t>
            </a:r>
          </a:p>
        </p:txBody>
      </p:sp>
    </p:spTree>
    <p:extLst>
      <p:ext uri="{BB962C8B-B14F-4D97-AF65-F5344CB8AC3E}">
        <p14:creationId xmlns:p14="http://schemas.microsoft.com/office/powerpoint/2010/main" val="5457751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Improving </a:t>
            </a:r>
            <a:r>
              <a:rPr lang="en-GB" dirty="0"/>
              <a:t>Function</a:t>
            </a:r>
            <a:br>
              <a:rPr lang="en-GB" dirty="0"/>
            </a:br>
            <a:r>
              <a:rPr lang="en-GB" dirty="0"/>
              <a:t>Traumeel </a:t>
            </a:r>
            <a:r>
              <a:rPr lang="en-GB" dirty="0" smtClean="0"/>
              <a:t>Ointment vs. Diclofenac</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32191191"/>
              </p:ext>
            </p:extLst>
          </p:nvPr>
        </p:nvGraphicFramePr>
        <p:xfrm>
          <a:off x="755576" y="1916832"/>
          <a:ext cx="7953449" cy="402041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194536" y="6165304"/>
            <a:ext cx="5411302" cy="276999"/>
          </a:xfrm>
          <a:prstGeom prst="rect">
            <a:avLst/>
          </a:prstGeom>
          <a:solidFill>
            <a:srgbClr val="E7F6FF"/>
          </a:solidFill>
        </p:spPr>
        <p:txBody>
          <a:bodyPr wrap="square" rtlCol="0">
            <a:spAutoFit/>
          </a:bodyPr>
          <a:lstStyle/>
          <a:p>
            <a:r>
              <a:rPr lang="en-GB" sz="1200" b="1" dirty="0" smtClean="0">
                <a:latin typeface="+mn-lt"/>
              </a:rPr>
              <a:t>Higher scores represent higher levels of physical function</a:t>
            </a:r>
            <a:endParaRPr lang="en-GB" sz="1200" b="1" dirty="0">
              <a:latin typeface="+mn-lt"/>
            </a:endParaRPr>
          </a:p>
        </p:txBody>
      </p:sp>
      <p:sp>
        <p:nvSpPr>
          <p:cNvPr id="9" name="TextBox 8"/>
          <p:cNvSpPr txBox="1"/>
          <p:nvPr/>
        </p:nvSpPr>
        <p:spPr>
          <a:xfrm>
            <a:off x="1417764" y="4587553"/>
            <a:ext cx="1537626" cy="338554"/>
          </a:xfrm>
          <a:prstGeom prst="rect">
            <a:avLst/>
          </a:prstGeom>
          <a:noFill/>
        </p:spPr>
        <p:txBody>
          <a:bodyPr wrap="square" rtlCol="0">
            <a:spAutoFit/>
          </a:bodyPr>
          <a:lstStyle/>
          <a:p>
            <a:pPr algn="ctr" fontAlgn="auto">
              <a:spcBef>
                <a:spcPts val="0"/>
              </a:spcBef>
              <a:spcAft>
                <a:spcPts val="0"/>
              </a:spcAft>
            </a:pPr>
            <a:r>
              <a:rPr lang="en-GB" sz="800" dirty="0" smtClean="0">
                <a:solidFill>
                  <a:prstClr val="black"/>
                </a:solidFill>
                <a:latin typeface="Verdana"/>
                <a:ea typeface="+mn-ea"/>
                <a:cs typeface="+mn-cs"/>
              </a:rPr>
              <a:t>O vs. D: p=0.6234</a:t>
            </a:r>
          </a:p>
          <a:p>
            <a:pPr algn="ctr" fontAlgn="auto">
              <a:spcBef>
                <a:spcPts val="0"/>
              </a:spcBef>
              <a:spcAft>
                <a:spcPts val="0"/>
              </a:spcAft>
            </a:pPr>
            <a:r>
              <a:rPr lang="en-GB" sz="800" dirty="0" smtClean="0">
                <a:solidFill>
                  <a:prstClr val="black"/>
                </a:solidFill>
                <a:latin typeface="Verdana"/>
                <a:ea typeface="+mn-ea"/>
                <a:cs typeface="+mn-cs"/>
              </a:rPr>
              <a:t>G vs. D: p=0.5350</a:t>
            </a:r>
            <a:endParaRPr lang="en-GB" sz="800" dirty="0">
              <a:solidFill>
                <a:prstClr val="black"/>
              </a:solidFill>
              <a:latin typeface="Verdana"/>
              <a:ea typeface="+mn-ea"/>
              <a:cs typeface="+mn-cs"/>
            </a:endParaRPr>
          </a:p>
        </p:txBody>
      </p:sp>
      <p:sp>
        <p:nvSpPr>
          <p:cNvPr id="10" name="TextBox 9"/>
          <p:cNvSpPr txBox="1"/>
          <p:nvPr/>
        </p:nvSpPr>
        <p:spPr>
          <a:xfrm>
            <a:off x="3245474" y="3953560"/>
            <a:ext cx="1435980" cy="338554"/>
          </a:xfrm>
          <a:prstGeom prst="rect">
            <a:avLst/>
          </a:prstGeom>
          <a:noFill/>
        </p:spPr>
        <p:txBody>
          <a:bodyPr wrap="square" rtlCol="0">
            <a:spAutoFit/>
          </a:bodyPr>
          <a:lstStyle/>
          <a:p>
            <a:pPr algn="ctr" fontAlgn="auto">
              <a:spcBef>
                <a:spcPts val="0"/>
              </a:spcBef>
              <a:spcAft>
                <a:spcPts val="0"/>
              </a:spcAft>
            </a:pPr>
            <a:r>
              <a:rPr lang="en-GB" sz="800" dirty="0" smtClean="0">
                <a:solidFill>
                  <a:prstClr val="black"/>
                </a:solidFill>
                <a:latin typeface="Verdana"/>
                <a:ea typeface="+mn-ea"/>
                <a:cs typeface="+mn-cs"/>
              </a:rPr>
              <a:t>O vs. D: p=0.3155</a:t>
            </a:r>
          </a:p>
          <a:p>
            <a:pPr algn="ctr" fontAlgn="auto">
              <a:spcBef>
                <a:spcPts val="0"/>
              </a:spcBef>
              <a:spcAft>
                <a:spcPts val="0"/>
              </a:spcAft>
            </a:pPr>
            <a:r>
              <a:rPr lang="en-GB" sz="800" dirty="0" smtClean="0">
                <a:solidFill>
                  <a:prstClr val="black"/>
                </a:solidFill>
                <a:latin typeface="Verdana"/>
                <a:ea typeface="+mn-ea"/>
                <a:cs typeface="+mn-cs"/>
              </a:rPr>
              <a:t>G vs. D: p=0.1584</a:t>
            </a:r>
            <a:endParaRPr lang="en-GB" sz="800" dirty="0">
              <a:solidFill>
                <a:prstClr val="black"/>
              </a:solidFill>
              <a:latin typeface="Verdana"/>
              <a:ea typeface="+mn-ea"/>
              <a:cs typeface="+mn-cs"/>
            </a:endParaRPr>
          </a:p>
        </p:txBody>
      </p:sp>
      <p:sp>
        <p:nvSpPr>
          <p:cNvPr id="11" name="TextBox 10"/>
          <p:cNvSpPr txBox="1"/>
          <p:nvPr/>
        </p:nvSpPr>
        <p:spPr>
          <a:xfrm>
            <a:off x="5005173" y="3220666"/>
            <a:ext cx="1554945" cy="338554"/>
          </a:xfrm>
          <a:prstGeom prst="rect">
            <a:avLst/>
          </a:prstGeom>
          <a:noFill/>
        </p:spPr>
        <p:txBody>
          <a:bodyPr wrap="square" rtlCol="0">
            <a:spAutoFit/>
          </a:bodyPr>
          <a:lstStyle/>
          <a:p>
            <a:pPr algn="ctr" fontAlgn="auto">
              <a:spcBef>
                <a:spcPts val="0"/>
              </a:spcBef>
              <a:spcAft>
                <a:spcPts val="0"/>
              </a:spcAft>
            </a:pPr>
            <a:r>
              <a:rPr lang="en-GB" sz="800" dirty="0" smtClean="0">
                <a:solidFill>
                  <a:prstClr val="black"/>
                </a:solidFill>
                <a:latin typeface="Verdana"/>
                <a:ea typeface="+mn-ea"/>
                <a:cs typeface="+mn-cs"/>
              </a:rPr>
              <a:t>O vs. D: p=0.4963</a:t>
            </a:r>
          </a:p>
          <a:p>
            <a:pPr algn="ctr" fontAlgn="auto">
              <a:spcBef>
                <a:spcPts val="0"/>
              </a:spcBef>
              <a:spcAft>
                <a:spcPts val="0"/>
              </a:spcAft>
            </a:pPr>
            <a:r>
              <a:rPr lang="en-GB" sz="800" dirty="0" smtClean="0">
                <a:solidFill>
                  <a:prstClr val="black"/>
                </a:solidFill>
                <a:latin typeface="Verdana"/>
                <a:ea typeface="+mn-ea"/>
                <a:cs typeface="+mn-cs"/>
              </a:rPr>
              <a:t>G vs. D: p=0.6665</a:t>
            </a:r>
            <a:endParaRPr lang="en-GB" sz="800" dirty="0">
              <a:solidFill>
                <a:prstClr val="black"/>
              </a:solidFill>
              <a:latin typeface="Verdana"/>
              <a:ea typeface="+mn-ea"/>
              <a:cs typeface="+mn-cs"/>
            </a:endParaRPr>
          </a:p>
        </p:txBody>
      </p:sp>
      <p:sp>
        <p:nvSpPr>
          <p:cNvPr id="15" name="TextBox 14"/>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smtClean="0">
                <a:solidFill>
                  <a:srgbClr val="000000"/>
                </a:solidFill>
                <a:latin typeface="+mn-lt"/>
                <a:ea typeface="ＭＳ Ｐゴシック"/>
              </a:rPr>
              <a:t>Traumeel</a:t>
            </a:r>
            <a:r>
              <a:rPr lang="en-GB" sz="1200" b="1" dirty="0" smtClean="0">
                <a:solidFill>
                  <a:srgbClr val="000000"/>
                </a:solidFill>
                <a:latin typeface="+mn-lt"/>
                <a:ea typeface="ＭＳ Ｐゴシック"/>
              </a:rPr>
              <a:t> is as effective as NSAIDs in improving function</a:t>
            </a:r>
            <a:endParaRPr lang="en-GB" sz="1200" b="1" dirty="0">
              <a:solidFill>
                <a:srgbClr val="000000"/>
              </a:solidFill>
              <a:latin typeface="+mn-lt"/>
              <a:ea typeface="ＭＳ Ｐゴシック"/>
            </a:endParaRPr>
          </a:p>
        </p:txBody>
      </p:sp>
      <p:sp>
        <p:nvSpPr>
          <p:cNvPr id="16" name="Rectangle 15"/>
          <p:cNvSpPr/>
          <p:nvPr/>
        </p:nvSpPr>
        <p:spPr>
          <a:xfrm rot="16200000">
            <a:off x="-998460" y="3886892"/>
            <a:ext cx="2961625" cy="461665"/>
          </a:xfrm>
          <a:prstGeom prst="rect">
            <a:avLst/>
          </a:prstGeom>
        </p:spPr>
        <p:txBody>
          <a:bodyPr wrap="square">
            <a:spAutoFit/>
          </a:bodyPr>
          <a:lstStyle/>
          <a:p>
            <a:pPr algn="ctr">
              <a:defRPr sz="1200" b="0" i="0" u="none" strike="noStrike" kern="1200" baseline="0">
                <a:solidFill>
                  <a:srgbClr val="000000"/>
                </a:solidFill>
                <a:latin typeface="+mn-lt"/>
                <a:ea typeface="+mn-ea"/>
                <a:cs typeface="+mn-cs"/>
              </a:defRPr>
            </a:pPr>
            <a:r>
              <a:rPr lang="en-GB" dirty="0">
                <a:solidFill>
                  <a:srgbClr val="000000"/>
                </a:solidFill>
              </a:rPr>
              <a:t>Median change from baseline in ADL subscale score</a:t>
            </a:r>
          </a:p>
        </p:txBody>
      </p:sp>
    </p:spTree>
    <p:extLst>
      <p:ext uri="{BB962C8B-B14F-4D97-AF65-F5344CB8AC3E}">
        <p14:creationId xmlns:p14="http://schemas.microsoft.com/office/powerpoint/2010/main" val="371159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Improving </a:t>
            </a:r>
            <a:r>
              <a:rPr lang="en-GB" dirty="0"/>
              <a:t>Function</a:t>
            </a:r>
            <a:br>
              <a:rPr lang="en-GB" dirty="0"/>
            </a:br>
            <a:r>
              <a:rPr lang="en-GB" dirty="0"/>
              <a:t>Traumeel </a:t>
            </a:r>
            <a:r>
              <a:rPr lang="en-GB" dirty="0" smtClean="0"/>
              <a:t>Gel vs. Diclofenac</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29943043"/>
              </p:ext>
            </p:extLst>
          </p:nvPr>
        </p:nvGraphicFramePr>
        <p:xfrm>
          <a:off x="755576" y="1916832"/>
          <a:ext cx="7953449" cy="402041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194536" y="6165304"/>
            <a:ext cx="5411302" cy="276999"/>
          </a:xfrm>
          <a:prstGeom prst="rect">
            <a:avLst/>
          </a:prstGeom>
          <a:solidFill>
            <a:srgbClr val="E7F6FF"/>
          </a:solidFill>
        </p:spPr>
        <p:txBody>
          <a:bodyPr wrap="square" rtlCol="0">
            <a:spAutoFit/>
          </a:bodyPr>
          <a:lstStyle/>
          <a:p>
            <a:r>
              <a:rPr lang="en-GB" sz="1200" b="1" dirty="0" smtClean="0">
                <a:latin typeface="+mn-lt"/>
              </a:rPr>
              <a:t>Higher scores represent higher levels of physical function</a:t>
            </a:r>
            <a:endParaRPr lang="en-GB" sz="1200" b="1" dirty="0">
              <a:latin typeface="+mn-lt"/>
            </a:endParaRPr>
          </a:p>
        </p:txBody>
      </p:sp>
      <p:sp>
        <p:nvSpPr>
          <p:cNvPr id="9" name="TextBox 8"/>
          <p:cNvSpPr txBox="1"/>
          <p:nvPr/>
        </p:nvSpPr>
        <p:spPr>
          <a:xfrm>
            <a:off x="1417764" y="4587553"/>
            <a:ext cx="1537626" cy="338554"/>
          </a:xfrm>
          <a:prstGeom prst="rect">
            <a:avLst/>
          </a:prstGeom>
          <a:noFill/>
        </p:spPr>
        <p:txBody>
          <a:bodyPr wrap="square" rtlCol="0">
            <a:spAutoFit/>
          </a:bodyPr>
          <a:lstStyle/>
          <a:p>
            <a:pPr algn="ctr" fontAlgn="auto">
              <a:spcBef>
                <a:spcPts val="0"/>
              </a:spcBef>
              <a:spcAft>
                <a:spcPts val="0"/>
              </a:spcAft>
            </a:pPr>
            <a:r>
              <a:rPr lang="en-GB" sz="800" dirty="0" smtClean="0">
                <a:solidFill>
                  <a:prstClr val="black"/>
                </a:solidFill>
                <a:latin typeface="Verdana"/>
                <a:ea typeface="+mn-ea"/>
                <a:cs typeface="+mn-cs"/>
              </a:rPr>
              <a:t>O vs. D: p=0.6234</a:t>
            </a:r>
          </a:p>
          <a:p>
            <a:pPr algn="ctr" fontAlgn="auto">
              <a:spcBef>
                <a:spcPts val="0"/>
              </a:spcBef>
              <a:spcAft>
                <a:spcPts val="0"/>
              </a:spcAft>
            </a:pPr>
            <a:r>
              <a:rPr lang="en-GB" sz="800" dirty="0" smtClean="0">
                <a:solidFill>
                  <a:prstClr val="black"/>
                </a:solidFill>
                <a:latin typeface="Verdana"/>
                <a:ea typeface="+mn-ea"/>
                <a:cs typeface="+mn-cs"/>
              </a:rPr>
              <a:t>G vs. D: p=0.5350</a:t>
            </a:r>
            <a:endParaRPr lang="en-GB" sz="800" dirty="0">
              <a:solidFill>
                <a:prstClr val="black"/>
              </a:solidFill>
              <a:latin typeface="Verdana"/>
              <a:ea typeface="+mn-ea"/>
              <a:cs typeface="+mn-cs"/>
            </a:endParaRPr>
          </a:p>
        </p:txBody>
      </p:sp>
      <p:sp>
        <p:nvSpPr>
          <p:cNvPr id="10" name="TextBox 9"/>
          <p:cNvSpPr txBox="1"/>
          <p:nvPr/>
        </p:nvSpPr>
        <p:spPr>
          <a:xfrm>
            <a:off x="3245474" y="3953560"/>
            <a:ext cx="1435980" cy="338554"/>
          </a:xfrm>
          <a:prstGeom prst="rect">
            <a:avLst/>
          </a:prstGeom>
          <a:noFill/>
        </p:spPr>
        <p:txBody>
          <a:bodyPr wrap="square" rtlCol="0">
            <a:spAutoFit/>
          </a:bodyPr>
          <a:lstStyle/>
          <a:p>
            <a:pPr algn="ctr" fontAlgn="auto">
              <a:spcBef>
                <a:spcPts val="0"/>
              </a:spcBef>
              <a:spcAft>
                <a:spcPts val="0"/>
              </a:spcAft>
            </a:pPr>
            <a:r>
              <a:rPr lang="en-GB" sz="800" dirty="0" smtClean="0">
                <a:solidFill>
                  <a:prstClr val="black"/>
                </a:solidFill>
                <a:latin typeface="Verdana"/>
                <a:ea typeface="+mn-ea"/>
                <a:cs typeface="+mn-cs"/>
              </a:rPr>
              <a:t>O vs. D: p=0.3155</a:t>
            </a:r>
          </a:p>
          <a:p>
            <a:pPr algn="ctr" fontAlgn="auto">
              <a:spcBef>
                <a:spcPts val="0"/>
              </a:spcBef>
              <a:spcAft>
                <a:spcPts val="0"/>
              </a:spcAft>
            </a:pPr>
            <a:r>
              <a:rPr lang="en-GB" sz="800" dirty="0" smtClean="0">
                <a:solidFill>
                  <a:prstClr val="black"/>
                </a:solidFill>
                <a:latin typeface="Verdana"/>
                <a:ea typeface="+mn-ea"/>
                <a:cs typeface="+mn-cs"/>
              </a:rPr>
              <a:t>G vs. D: p=0.1584</a:t>
            </a:r>
            <a:endParaRPr lang="en-GB" sz="800" dirty="0">
              <a:solidFill>
                <a:prstClr val="black"/>
              </a:solidFill>
              <a:latin typeface="Verdana"/>
              <a:ea typeface="+mn-ea"/>
              <a:cs typeface="+mn-cs"/>
            </a:endParaRPr>
          </a:p>
        </p:txBody>
      </p:sp>
      <p:sp>
        <p:nvSpPr>
          <p:cNvPr id="11" name="TextBox 10"/>
          <p:cNvSpPr txBox="1"/>
          <p:nvPr/>
        </p:nvSpPr>
        <p:spPr>
          <a:xfrm>
            <a:off x="5005173" y="3220666"/>
            <a:ext cx="1554945" cy="338554"/>
          </a:xfrm>
          <a:prstGeom prst="rect">
            <a:avLst/>
          </a:prstGeom>
          <a:noFill/>
        </p:spPr>
        <p:txBody>
          <a:bodyPr wrap="square" rtlCol="0">
            <a:spAutoFit/>
          </a:bodyPr>
          <a:lstStyle/>
          <a:p>
            <a:pPr algn="ctr" fontAlgn="auto">
              <a:spcBef>
                <a:spcPts val="0"/>
              </a:spcBef>
              <a:spcAft>
                <a:spcPts val="0"/>
              </a:spcAft>
            </a:pPr>
            <a:r>
              <a:rPr lang="en-GB" sz="800" dirty="0" smtClean="0">
                <a:solidFill>
                  <a:prstClr val="black"/>
                </a:solidFill>
                <a:latin typeface="Verdana"/>
                <a:ea typeface="+mn-ea"/>
                <a:cs typeface="+mn-cs"/>
              </a:rPr>
              <a:t>O vs. D: p=0.4963</a:t>
            </a:r>
          </a:p>
          <a:p>
            <a:pPr algn="ctr" fontAlgn="auto">
              <a:spcBef>
                <a:spcPts val="0"/>
              </a:spcBef>
              <a:spcAft>
                <a:spcPts val="0"/>
              </a:spcAft>
            </a:pPr>
            <a:r>
              <a:rPr lang="en-GB" sz="800" dirty="0" smtClean="0">
                <a:solidFill>
                  <a:prstClr val="black"/>
                </a:solidFill>
                <a:latin typeface="Verdana"/>
                <a:ea typeface="+mn-ea"/>
                <a:cs typeface="+mn-cs"/>
              </a:rPr>
              <a:t>G vs. D: p=0.6665</a:t>
            </a:r>
            <a:endParaRPr lang="en-GB" sz="800" dirty="0">
              <a:solidFill>
                <a:prstClr val="black"/>
              </a:solidFill>
              <a:latin typeface="Verdana"/>
              <a:ea typeface="+mn-ea"/>
              <a:cs typeface="+mn-cs"/>
            </a:endParaRPr>
          </a:p>
        </p:txBody>
      </p:sp>
      <p:sp>
        <p:nvSpPr>
          <p:cNvPr id="15" name="TextBox 14"/>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smtClean="0">
                <a:solidFill>
                  <a:srgbClr val="000000"/>
                </a:solidFill>
                <a:latin typeface="+mn-lt"/>
                <a:ea typeface="ＭＳ Ｐゴシック"/>
              </a:rPr>
              <a:t>Traumeel</a:t>
            </a:r>
            <a:r>
              <a:rPr lang="en-GB" sz="1200" b="1" dirty="0" smtClean="0">
                <a:solidFill>
                  <a:srgbClr val="000000"/>
                </a:solidFill>
                <a:latin typeface="+mn-lt"/>
                <a:ea typeface="ＭＳ Ｐゴシック"/>
              </a:rPr>
              <a:t> is as effective as NSAIDs in improving function</a:t>
            </a:r>
            <a:endParaRPr lang="en-GB" sz="1200" b="1" dirty="0">
              <a:solidFill>
                <a:srgbClr val="000000"/>
              </a:solidFill>
              <a:latin typeface="+mn-lt"/>
              <a:ea typeface="ＭＳ Ｐゴシック"/>
            </a:endParaRPr>
          </a:p>
        </p:txBody>
      </p:sp>
      <p:sp>
        <p:nvSpPr>
          <p:cNvPr id="16" name="Rectangle 15"/>
          <p:cNvSpPr/>
          <p:nvPr/>
        </p:nvSpPr>
        <p:spPr>
          <a:xfrm rot="16200000">
            <a:off x="-998460" y="3886892"/>
            <a:ext cx="2961625" cy="461665"/>
          </a:xfrm>
          <a:prstGeom prst="rect">
            <a:avLst/>
          </a:prstGeom>
        </p:spPr>
        <p:txBody>
          <a:bodyPr wrap="square">
            <a:spAutoFit/>
          </a:bodyPr>
          <a:lstStyle/>
          <a:p>
            <a:pPr algn="ctr">
              <a:defRPr sz="1200" b="0" i="0" u="none" strike="noStrike" kern="1200" baseline="0">
                <a:solidFill>
                  <a:srgbClr val="000000"/>
                </a:solidFill>
                <a:latin typeface="+mn-lt"/>
                <a:ea typeface="+mn-ea"/>
                <a:cs typeface="+mn-cs"/>
              </a:defRPr>
            </a:pPr>
            <a:r>
              <a:rPr lang="en-GB" dirty="0">
                <a:solidFill>
                  <a:srgbClr val="000000"/>
                </a:solidFill>
              </a:rPr>
              <a:t>Median change from baseline in ADL subscale score</a:t>
            </a:r>
          </a:p>
        </p:txBody>
      </p:sp>
    </p:spTree>
    <p:extLst>
      <p:ext uri="{BB962C8B-B14F-4D97-AF65-F5344CB8AC3E}">
        <p14:creationId xmlns:p14="http://schemas.microsoft.com/office/powerpoint/2010/main" val="1009961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GB" dirty="0" smtClean="0"/>
              <a:t>Claims Summary – TAASS Study</a:t>
            </a:r>
            <a:endParaRPr lang="en-GB" dirty="0"/>
          </a:p>
        </p:txBody>
      </p:sp>
      <p:sp>
        <p:nvSpPr>
          <p:cNvPr id="3" name="Content Placeholder 2"/>
          <p:cNvSpPr>
            <a:spLocks noGrp="1"/>
          </p:cNvSpPr>
          <p:nvPr>
            <p:ph idx="1"/>
          </p:nvPr>
        </p:nvSpPr>
        <p:spPr/>
        <p:txBody>
          <a:bodyPr/>
          <a:lstStyle/>
          <a:p>
            <a:pPr lvl="0"/>
            <a:r>
              <a:rPr lang="en-GB" b="1" dirty="0" smtClean="0"/>
              <a:t>Traumeel ointment and Traumeel gel are as effective as diclofenac gel 1% for the treatment of pain and restoration of function associated with acute mild to moderate ankle sprain</a:t>
            </a:r>
          </a:p>
          <a:p>
            <a:r>
              <a:rPr lang="en-US" dirty="0" smtClean="0"/>
              <a:t>By day 7, patients reported over 60% reduction in pain</a:t>
            </a:r>
          </a:p>
          <a:p>
            <a:r>
              <a:rPr lang="en-GB" dirty="0" smtClean="0"/>
              <a:t>Reductions in VAS pain score were over 93% on day 14 and total pain relief (100%) was reported by all patients at 6 weeks</a:t>
            </a:r>
          </a:p>
          <a:p>
            <a:r>
              <a:rPr lang="en-GB" dirty="0" smtClean="0"/>
              <a:t>By day 7, patients’ function was improved by about 35% from baseline taking function to about 80% of what patients considered to be normal</a:t>
            </a:r>
          </a:p>
          <a:p>
            <a:r>
              <a:rPr lang="en-GB" dirty="0" smtClean="0"/>
              <a:t>Function was  improved by about 45% from baseline taking ankle function to about 95% of what patients considered to be normal on day 14; normal function was restored in all patients by 6 weeks</a:t>
            </a:r>
          </a:p>
          <a:p>
            <a:endParaRPr lang="en-GB" dirty="0" smtClean="0"/>
          </a:p>
        </p:txBody>
      </p:sp>
    </p:spTree>
    <p:extLst>
      <p:ext uri="{BB962C8B-B14F-4D97-AF65-F5344CB8AC3E}">
        <p14:creationId xmlns:p14="http://schemas.microsoft.com/office/powerpoint/2010/main" val="15258520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Improving </a:t>
            </a:r>
            <a:r>
              <a:rPr lang="en-GB" dirty="0"/>
              <a:t>Function</a:t>
            </a:r>
            <a:br>
              <a:rPr lang="en-GB" dirty="0"/>
            </a:br>
            <a:r>
              <a:rPr lang="en-GB" dirty="0"/>
              <a:t>Traumeel </a:t>
            </a:r>
            <a:r>
              <a:rPr lang="en-GB" dirty="0" smtClean="0"/>
              <a:t>Ointment vs. Diclofenac</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8137965"/>
              </p:ext>
            </p:extLst>
          </p:nvPr>
        </p:nvGraphicFramePr>
        <p:xfrm>
          <a:off x="431800" y="1438275"/>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259632" y="5958238"/>
            <a:ext cx="3960440" cy="461665"/>
          </a:xfrm>
          <a:prstGeom prst="rect">
            <a:avLst/>
          </a:prstGeom>
          <a:solidFill>
            <a:srgbClr val="E7F6FF"/>
          </a:solidFill>
        </p:spPr>
        <p:txBody>
          <a:bodyPr wrap="square" rtlCol="0">
            <a:spAutoFit/>
          </a:bodyPr>
          <a:lstStyle/>
          <a:p>
            <a:r>
              <a:rPr lang="en-GB" sz="1200" b="1" dirty="0" smtClean="0">
                <a:latin typeface="+mn-lt"/>
              </a:rPr>
              <a:t>0=worst </a:t>
            </a:r>
            <a:r>
              <a:rPr lang="en-GB" sz="1200" b="1" dirty="0">
                <a:latin typeface="+mn-lt"/>
              </a:rPr>
              <a:t>level of physical function</a:t>
            </a:r>
            <a:r>
              <a:rPr lang="en-GB" sz="1200" b="1" dirty="0" smtClean="0">
                <a:latin typeface="+mn-lt"/>
              </a:rPr>
              <a:t>, 100=highest level of physical function</a:t>
            </a:r>
            <a:endParaRPr lang="en-GB" sz="1200" b="1" dirty="0">
              <a:latin typeface="+mn-lt"/>
            </a:endParaRPr>
          </a:p>
        </p:txBody>
      </p:sp>
      <p:sp>
        <p:nvSpPr>
          <p:cNvPr id="9" name="TextBox 8"/>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smtClean="0">
                <a:solidFill>
                  <a:srgbClr val="000000"/>
                </a:solidFill>
                <a:latin typeface="+mn-lt"/>
                <a:ea typeface="ＭＳ Ｐゴシック"/>
              </a:rPr>
              <a:t>Traumeel</a:t>
            </a:r>
            <a:r>
              <a:rPr lang="en-GB" sz="1200" b="1" dirty="0" smtClean="0">
                <a:solidFill>
                  <a:srgbClr val="000000"/>
                </a:solidFill>
                <a:latin typeface="+mn-lt"/>
                <a:ea typeface="ＭＳ Ｐゴシック"/>
              </a:rPr>
              <a:t> is as effective as NSAIDs in improving function</a:t>
            </a:r>
            <a:endParaRPr lang="en-GB" sz="1200" b="1" dirty="0">
              <a:solidFill>
                <a:srgbClr val="000000"/>
              </a:solidFill>
              <a:latin typeface="+mn-lt"/>
              <a:ea typeface="ＭＳ Ｐゴシック"/>
            </a:endParaRPr>
          </a:p>
        </p:txBody>
      </p:sp>
    </p:spTree>
    <p:extLst>
      <p:ext uri="{BB962C8B-B14F-4D97-AF65-F5344CB8AC3E}">
        <p14:creationId xmlns:p14="http://schemas.microsoft.com/office/powerpoint/2010/main" val="5258253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Efficacy Claim – Improving </a:t>
            </a:r>
            <a:r>
              <a:rPr lang="en-GB" dirty="0"/>
              <a:t>Function</a:t>
            </a:r>
            <a:br>
              <a:rPr lang="en-GB" dirty="0"/>
            </a:br>
            <a:r>
              <a:rPr lang="en-GB" dirty="0"/>
              <a:t>Traumeel </a:t>
            </a:r>
            <a:r>
              <a:rPr lang="en-GB" dirty="0" smtClean="0"/>
              <a:t>Gel vs. Diclofenac</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32640348"/>
              </p:ext>
            </p:extLst>
          </p:nvPr>
        </p:nvGraphicFramePr>
        <p:xfrm>
          <a:off x="431800" y="1438275"/>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259632" y="5958238"/>
            <a:ext cx="3960440" cy="461665"/>
          </a:xfrm>
          <a:prstGeom prst="rect">
            <a:avLst/>
          </a:prstGeom>
          <a:solidFill>
            <a:srgbClr val="E7F6FF"/>
          </a:solidFill>
        </p:spPr>
        <p:txBody>
          <a:bodyPr wrap="square" rtlCol="0">
            <a:spAutoFit/>
          </a:bodyPr>
          <a:lstStyle/>
          <a:p>
            <a:r>
              <a:rPr lang="en-GB" sz="1200" b="1" dirty="0" smtClean="0">
                <a:latin typeface="+mn-lt"/>
              </a:rPr>
              <a:t>0=worst </a:t>
            </a:r>
            <a:r>
              <a:rPr lang="en-GB" sz="1200" b="1" dirty="0">
                <a:latin typeface="+mn-lt"/>
              </a:rPr>
              <a:t>level of physical function</a:t>
            </a:r>
            <a:r>
              <a:rPr lang="en-GB" sz="1200" b="1" dirty="0" smtClean="0">
                <a:latin typeface="+mn-lt"/>
              </a:rPr>
              <a:t>, 100=highest level of physical function</a:t>
            </a:r>
            <a:endParaRPr lang="en-GB" sz="1200" b="1" dirty="0">
              <a:latin typeface="+mn-lt"/>
            </a:endParaRPr>
          </a:p>
        </p:txBody>
      </p:sp>
      <p:sp>
        <p:nvSpPr>
          <p:cNvPr id="9" name="TextBox 8"/>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err="1" smtClean="0">
                <a:solidFill>
                  <a:srgbClr val="000000"/>
                </a:solidFill>
                <a:latin typeface="+mn-lt"/>
                <a:ea typeface="ＭＳ Ｐゴシック"/>
              </a:rPr>
              <a:t>Traumeel</a:t>
            </a:r>
            <a:r>
              <a:rPr lang="en-GB" sz="1200" b="1" dirty="0" smtClean="0">
                <a:solidFill>
                  <a:srgbClr val="000000"/>
                </a:solidFill>
                <a:latin typeface="+mn-lt"/>
                <a:ea typeface="ＭＳ Ｐゴシック"/>
              </a:rPr>
              <a:t> is as effective as NSAIDs in improving function</a:t>
            </a:r>
            <a:endParaRPr lang="en-GB" sz="1200" b="1" dirty="0">
              <a:solidFill>
                <a:srgbClr val="000000"/>
              </a:solidFill>
              <a:latin typeface="+mn-lt"/>
              <a:ea typeface="ＭＳ Ｐゴシック"/>
            </a:endParaRPr>
          </a:p>
        </p:txBody>
      </p:sp>
    </p:spTree>
    <p:extLst>
      <p:ext uri="{BB962C8B-B14F-4D97-AF65-F5344CB8AC3E}">
        <p14:creationId xmlns:p14="http://schemas.microsoft.com/office/powerpoint/2010/main" val="16394529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Efficacy Claim – Secondary </a:t>
            </a:r>
            <a:r>
              <a:rPr lang="en-GB" dirty="0" smtClean="0"/>
              <a:t>Efficacy Variable: Swelling – </a:t>
            </a:r>
            <a:r>
              <a:rPr lang="en-GB" dirty="0"/>
              <a:t>Traumeel </a:t>
            </a:r>
            <a:r>
              <a:rPr lang="en-GB" dirty="0" smtClean="0"/>
              <a:t>Ointment vs. Diclofenac</a:t>
            </a:r>
            <a:br>
              <a:rPr lang="en-GB" dirty="0" smtClean="0"/>
            </a:b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85450185"/>
              </p:ext>
            </p:extLst>
          </p:nvPr>
        </p:nvGraphicFramePr>
        <p:xfrm>
          <a:off x="486408" y="1382113"/>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2032633" y="2908703"/>
            <a:ext cx="1584176" cy="338554"/>
          </a:xfrm>
          <a:prstGeom prst="rect">
            <a:avLst/>
          </a:prstGeom>
          <a:noFill/>
        </p:spPr>
        <p:txBody>
          <a:bodyPr wrap="square" rtlCol="0">
            <a:spAutoFit/>
          </a:bodyPr>
          <a:lstStyle/>
          <a:p>
            <a:pPr algn="ctr"/>
            <a:r>
              <a:rPr lang="en-GB" sz="800" dirty="0" smtClean="0"/>
              <a:t>O vs.. D: p=0.5096</a:t>
            </a:r>
          </a:p>
          <a:p>
            <a:pPr algn="ctr"/>
            <a:r>
              <a:rPr lang="en-GB" sz="800" dirty="0" smtClean="0"/>
              <a:t>G vs. D: p=0.2236</a:t>
            </a:r>
            <a:endParaRPr lang="en-GB" sz="800" dirty="0"/>
          </a:p>
        </p:txBody>
      </p:sp>
      <p:sp>
        <p:nvSpPr>
          <p:cNvPr id="14" name="TextBox 13"/>
          <p:cNvSpPr txBox="1"/>
          <p:nvPr/>
        </p:nvSpPr>
        <p:spPr>
          <a:xfrm>
            <a:off x="4324151" y="4228845"/>
            <a:ext cx="1584176" cy="338554"/>
          </a:xfrm>
          <a:prstGeom prst="rect">
            <a:avLst/>
          </a:prstGeom>
          <a:noFill/>
        </p:spPr>
        <p:txBody>
          <a:bodyPr wrap="square" rtlCol="0">
            <a:spAutoFit/>
          </a:bodyPr>
          <a:lstStyle/>
          <a:p>
            <a:pPr algn="ctr"/>
            <a:r>
              <a:rPr lang="en-GB" sz="800" dirty="0" smtClean="0"/>
              <a:t>O vs. D: p=0.3895</a:t>
            </a:r>
          </a:p>
          <a:p>
            <a:pPr algn="ctr"/>
            <a:r>
              <a:rPr lang="en-GB" sz="800" dirty="0" smtClean="0"/>
              <a:t>G vs. D: p=0.2000</a:t>
            </a:r>
            <a:endParaRPr lang="en-GB" sz="800" dirty="0"/>
          </a:p>
        </p:txBody>
      </p:sp>
      <p:sp>
        <p:nvSpPr>
          <p:cNvPr id="15" name="TextBox 14"/>
          <p:cNvSpPr txBox="1"/>
          <p:nvPr/>
        </p:nvSpPr>
        <p:spPr>
          <a:xfrm>
            <a:off x="6572385" y="4947275"/>
            <a:ext cx="1584176" cy="338554"/>
          </a:xfrm>
          <a:prstGeom prst="rect">
            <a:avLst/>
          </a:prstGeom>
          <a:noFill/>
        </p:spPr>
        <p:txBody>
          <a:bodyPr wrap="square" rtlCol="0">
            <a:spAutoFit/>
          </a:bodyPr>
          <a:lstStyle/>
          <a:p>
            <a:pPr algn="ctr"/>
            <a:r>
              <a:rPr lang="en-GB" sz="800" dirty="0" smtClean="0"/>
              <a:t>O vs. D: p=0.1454</a:t>
            </a:r>
          </a:p>
          <a:p>
            <a:pPr algn="ctr"/>
            <a:r>
              <a:rPr lang="en-GB" sz="800" dirty="0" smtClean="0"/>
              <a:t>G vs. D: p=0.1295</a:t>
            </a:r>
            <a:endParaRPr lang="en-GB" sz="800" dirty="0"/>
          </a:p>
        </p:txBody>
      </p:sp>
      <p:sp>
        <p:nvSpPr>
          <p:cNvPr id="16" name="TextBox 15"/>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a:solidFill>
                  <a:srgbClr val="000000"/>
                </a:solidFill>
                <a:latin typeface="+mn-lt"/>
                <a:ea typeface="ＭＳ Ｐゴシック"/>
              </a:rPr>
              <a:t>Swelling was reduced from baseline in all groups at all time points </a:t>
            </a:r>
          </a:p>
        </p:txBody>
      </p:sp>
      <p:sp>
        <p:nvSpPr>
          <p:cNvPr id="3" name="TextBox 2"/>
          <p:cNvSpPr txBox="1"/>
          <p:nvPr/>
        </p:nvSpPr>
        <p:spPr>
          <a:xfrm>
            <a:off x="544911" y="6121300"/>
            <a:ext cx="6056466" cy="276999"/>
          </a:xfrm>
          <a:prstGeom prst="rect">
            <a:avLst/>
          </a:prstGeom>
          <a:solidFill>
            <a:srgbClr val="E7F6FF"/>
          </a:solidFill>
        </p:spPr>
        <p:txBody>
          <a:bodyPr wrap="none" rtlCol="0">
            <a:spAutoFit/>
          </a:bodyPr>
          <a:lstStyle/>
          <a:p>
            <a:r>
              <a:rPr lang="en-US" sz="1200" b="1" dirty="0">
                <a:latin typeface="+mn-lt"/>
              </a:rPr>
              <a:t>Greater changes represent greater improvement (reduced swelling </a:t>
            </a:r>
            <a:endParaRPr lang="en-GB" sz="1200" dirty="0">
              <a:latin typeface="+mn-lt"/>
            </a:endParaRPr>
          </a:p>
        </p:txBody>
      </p:sp>
    </p:spTree>
    <p:extLst>
      <p:ext uri="{BB962C8B-B14F-4D97-AF65-F5344CB8AC3E}">
        <p14:creationId xmlns:p14="http://schemas.microsoft.com/office/powerpoint/2010/main" val="14326532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r>
            <a:br>
              <a:rPr lang="en-GB" dirty="0" smtClean="0"/>
            </a:br>
            <a:r>
              <a:rPr lang="en-GB" dirty="0"/>
              <a:t>Efficacy Claim – Secondary </a:t>
            </a:r>
            <a:r>
              <a:rPr lang="en-GB" dirty="0" smtClean="0"/>
              <a:t>Efficacy Variable: </a:t>
            </a:r>
            <a:r>
              <a:rPr lang="en-GB" dirty="0"/>
              <a:t>Swelling </a:t>
            </a:r>
            <a:r>
              <a:rPr lang="en-GB" dirty="0" smtClean="0"/>
              <a:t>– Traumeel Gel vs. Diclofenac </a:t>
            </a:r>
            <a:br>
              <a:rPr lang="en-GB" dirty="0" smtClean="0"/>
            </a:b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45644940"/>
              </p:ext>
            </p:extLst>
          </p:nvPr>
        </p:nvGraphicFramePr>
        <p:xfrm>
          <a:off x="486408" y="1382113"/>
          <a:ext cx="8277225" cy="449897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2032633" y="2908703"/>
            <a:ext cx="1584176" cy="338554"/>
          </a:xfrm>
          <a:prstGeom prst="rect">
            <a:avLst/>
          </a:prstGeom>
          <a:noFill/>
        </p:spPr>
        <p:txBody>
          <a:bodyPr wrap="square" rtlCol="0">
            <a:spAutoFit/>
          </a:bodyPr>
          <a:lstStyle/>
          <a:p>
            <a:pPr algn="ctr"/>
            <a:r>
              <a:rPr lang="en-GB" sz="800" dirty="0" smtClean="0"/>
              <a:t>O vs.. D: p=0.5096</a:t>
            </a:r>
          </a:p>
          <a:p>
            <a:pPr algn="ctr"/>
            <a:r>
              <a:rPr lang="en-GB" sz="800" dirty="0" smtClean="0"/>
              <a:t>G vs. D: p=0.2236</a:t>
            </a:r>
            <a:endParaRPr lang="en-GB" sz="800" dirty="0"/>
          </a:p>
        </p:txBody>
      </p:sp>
      <p:sp>
        <p:nvSpPr>
          <p:cNvPr id="14" name="TextBox 13"/>
          <p:cNvSpPr txBox="1"/>
          <p:nvPr/>
        </p:nvSpPr>
        <p:spPr>
          <a:xfrm>
            <a:off x="4324151" y="4228845"/>
            <a:ext cx="1584176" cy="338554"/>
          </a:xfrm>
          <a:prstGeom prst="rect">
            <a:avLst/>
          </a:prstGeom>
          <a:noFill/>
        </p:spPr>
        <p:txBody>
          <a:bodyPr wrap="square" rtlCol="0">
            <a:spAutoFit/>
          </a:bodyPr>
          <a:lstStyle/>
          <a:p>
            <a:pPr algn="ctr"/>
            <a:r>
              <a:rPr lang="en-GB" sz="800" dirty="0" smtClean="0"/>
              <a:t>O vs. D: p=0.3895</a:t>
            </a:r>
          </a:p>
          <a:p>
            <a:pPr algn="ctr"/>
            <a:r>
              <a:rPr lang="en-GB" sz="800" dirty="0" smtClean="0"/>
              <a:t>G vs. D: p=0.2000</a:t>
            </a:r>
            <a:endParaRPr lang="en-GB" sz="800" dirty="0"/>
          </a:p>
        </p:txBody>
      </p:sp>
      <p:sp>
        <p:nvSpPr>
          <p:cNvPr id="15" name="TextBox 14"/>
          <p:cNvSpPr txBox="1"/>
          <p:nvPr/>
        </p:nvSpPr>
        <p:spPr>
          <a:xfrm>
            <a:off x="6572385" y="4947275"/>
            <a:ext cx="1584176" cy="338554"/>
          </a:xfrm>
          <a:prstGeom prst="rect">
            <a:avLst/>
          </a:prstGeom>
          <a:noFill/>
        </p:spPr>
        <p:txBody>
          <a:bodyPr wrap="square" rtlCol="0">
            <a:spAutoFit/>
          </a:bodyPr>
          <a:lstStyle/>
          <a:p>
            <a:pPr algn="ctr"/>
            <a:r>
              <a:rPr lang="en-GB" sz="800" dirty="0" smtClean="0"/>
              <a:t>O vs. D: p=0.1454</a:t>
            </a:r>
          </a:p>
          <a:p>
            <a:pPr algn="ctr"/>
            <a:r>
              <a:rPr lang="en-GB" sz="800" dirty="0" smtClean="0"/>
              <a:t>G vs. D: p=0.1295</a:t>
            </a:r>
            <a:endParaRPr lang="en-GB" sz="800" dirty="0"/>
          </a:p>
        </p:txBody>
      </p:sp>
      <p:sp>
        <p:nvSpPr>
          <p:cNvPr id="16" name="TextBox 15"/>
          <p:cNvSpPr txBox="1"/>
          <p:nvPr/>
        </p:nvSpPr>
        <p:spPr>
          <a:xfrm>
            <a:off x="0" y="1124744"/>
            <a:ext cx="9144000" cy="257369"/>
          </a:xfrm>
          <a:prstGeom prst="rect">
            <a:avLst/>
          </a:prstGeom>
          <a:solidFill>
            <a:srgbClr val="FFFF00"/>
          </a:solidFill>
        </p:spPr>
        <p:txBody>
          <a:bodyPr wrap="square" tIns="36000" bIns="36000" rtlCol="0">
            <a:spAutoFit/>
          </a:bodyPr>
          <a:lstStyle/>
          <a:p>
            <a:pPr algn="ctr"/>
            <a:r>
              <a:rPr lang="en-GB" sz="1200" b="1" dirty="0">
                <a:solidFill>
                  <a:srgbClr val="000000"/>
                </a:solidFill>
                <a:latin typeface="+mn-lt"/>
                <a:ea typeface="ＭＳ Ｐゴシック"/>
              </a:rPr>
              <a:t>Swelling was reduced from baseline in all groups at all time points </a:t>
            </a:r>
          </a:p>
        </p:txBody>
      </p:sp>
      <p:sp>
        <p:nvSpPr>
          <p:cNvPr id="3" name="TextBox 2"/>
          <p:cNvSpPr txBox="1"/>
          <p:nvPr/>
        </p:nvSpPr>
        <p:spPr>
          <a:xfrm>
            <a:off x="544911" y="6121300"/>
            <a:ext cx="6056466" cy="276999"/>
          </a:xfrm>
          <a:prstGeom prst="rect">
            <a:avLst/>
          </a:prstGeom>
          <a:solidFill>
            <a:srgbClr val="E7F6FF"/>
          </a:solidFill>
        </p:spPr>
        <p:txBody>
          <a:bodyPr wrap="none" rtlCol="0">
            <a:spAutoFit/>
          </a:bodyPr>
          <a:lstStyle/>
          <a:p>
            <a:r>
              <a:rPr lang="en-US" sz="1200" b="1" dirty="0">
                <a:latin typeface="+mn-lt"/>
              </a:rPr>
              <a:t>Greater changes represent greater improvement (reduced swelling </a:t>
            </a:r>
            <a:endParaRPr lang="en-GB" sz="1200" dirty="0">
              <a:latin typeface="+mn-lt"/>
            </a:endParaRPr>
          </a:p>
        </p:txBody>
      </p:sp>
    </p:spTree>
    <p:extLst>
      <p:ext uri="{BB962C8B-B14F-4D97-AF65-F5344CB8AC3E}">
        <p14:creationId xmlns:p14="http://schemas.microsoft.com/office/powerpoint/2010/main" val="3709956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GB" dirty="0" smtClean="0"/>
              <a:t>Claims Summary – TAASS Study</a:t>
            </a:r>
            <a:endParaRPr lang="en-GB" dirty="0"/>
          </a:p>
        </p:txBody>
      </p:sp>
      <p:sp>
        <p:nvSpPr>
          <p:cNvPr id="3" name="Content Placeholder 2"/>
          <p:cNvSpPr>
            <a:spLocks noGrp="1"/>
          </p:cNvSpPr>
          <p:nvPr>
            <p:ph idx="1"/>
          </p:nvPr>
        </p:nvSpPr>
        <p:spPr/>
        <p:txBody>
          <a:bodyPr/>
          <a:lstStyle/>
          <a:p>
            <a:pPr lvl="0"/>
            <a:r>
              <a:rPr lang="en-GB" smtClean="0"/>
              <a:t>Both Traumeel ointment and gel were also proven to be as effective as diclofenac gel for secondary endpoint variables including:</a:t>
            </a:r>
          </a:p>
          <a:p>
            <a:pPr lvl="1"/>
            <a:r>
              <a:rPr lang="en-GB" smtClean="0"/>
              <a:t>FAAM sports subscale </a:t>
            </a:r>
          </a:p>
          <a:p>
            <a:pPr lvl="1"/>
            <a:r>
              <a:rPr lang="en-GB" smtClean="0"/>
              <a:t>current level of function during daily living activity</a:t>
            </a:r>
          </a:p>
          <a:p>
            <a:pPr lvl="1"/>
            <a:r>
              <a:rPr lang="en-GB" smtClean="0"/>
              <a:t>current level of function during sports-related activities </a:t>
            </a:r>
          </a:p>
          <a:p>
            <a:pPr lvl="1"/>
            <a:r>
              <a:rPr lang="en-GB" smtClean="0"/>
              <a:t>swelling </a:t>
            </a:r>
          </a:p>
          <a:p>
            <a:pPr lvl="1"/>
            <a:r>
              <a:rPr lang="en-GB" smtClean="0"/>
              <a:t>assessment of normal function</a:t>
            </a:r>
          </a:p>
          <a:p>
            <a:pPr lvl="1"/>
            <a:r>
              <a:rPr lang="en-GB" smtClean="0"/>
              <a:t>global efficacy</a:t>
            </a:r>
          </a:p>
          <a:p>
            <a:pPr lvl="0"/>
            <a:r>
              <a:rPr lang="en-GB" smtClean="0"/>
              <a:t>All secondary parameters returned to normal by 6 weeks</a:t>
            </a:r>
          </a:p>
          <a:p>
            <a:pPr lvl="0"/>
            <a:r>
              <a:rPr lang="en-GB" smtClean="0"/>
              <a:t>Time to normal function was about 19 days for all groups</a:t>
            </a:r>
          </a:p>
          <a:p>
            <a:pPr lvl="0"/>
            <a:r>
              <a:rPr lang="en-GB" smtClean="0"/>
              <a:t>All treatments were equally well tolerated: Traumeel ointment, Traumeel gel and diclofenac gel 1%</a:t>
            </a:r>
            <a:endParaRPr lang="en-GB" dirty="0"/>
          </a:p>
        </p:txBody>
      </p:sp>
    </p:spTree>
    <p:extLst>
      <p:ext uri="{BB962C8B-B14F-4D97-AF65-F5344CB8AC3E}">
        <p14:creationId xmlns:p14="http://schemas.microsoft.com/office/powerpoint/2010/main" val="351382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438275"/>
            <a:ext cx="8784976" cy="4498975"/>
          </a:xfrm>
        </p:spPr>
        <p:txBody>
          <a:bodyPr/>
          <a:lstStyle/>
          <a:p>
            <a:pPr marL="0" indent="0">
              <a:spcBef>
                <a:spcPts val="0"/>
              </a:spcBef>
              <a:spcAft>
                <a:spcPts val="0"/>
              </a:spcAft>
              <a:buNone/>
            </a:pPr>
            <a:endParaRPr lang="en-GB" sz="4000" dirty="0" smtClean="0"/>
          </a:p>
          <a:p>
            <a:pPr marL="0" indent="0">
              <a:spcBef>
                <a:spcPts val="0"/>
              </a:spcBef>
              <a:spcAft>
                <a:spcPts val="0"/>
              </a:spcAft>
              <a:buNone/>
            </a:pPr>
            <a:endParaRPr lang="en-GB" sz="4000" dirty="0" smtClean="0"/>
          </a:p>
          <a:p>
            <a:pPr marL="0" indent="0" algn="ctr">
              <a:spcBef>
                <a:spcPts val="0"/>
              </a:spcBef>
              <a:spcAft>
                <a:spcPts val="0"/>
              </a:spcAft>
              <a:buNone/>
            </a:pPr>
            <a:r>
              <a:rPr lang="en-GB" sz="3200" dirty="0">
                <a:solidFill>
                  <a:srgbClr val="0070C0"/>
                </a:solidFill>
              </a:rPr>
              <a:t>Traumeel</a:t>
            </a:r>
            <a:r>
              <a:rPr lang="en-GB" sz="3200" baseline="30000" dirty="0">
                <a:solidFill>
                  <a:srgbClr val="0070C0"/>
                </a:solidFill>
              </a:rPr>
              <a:t> </a:t>
            </a:r>
            <a:r>
              <a:rPr lang="en-GB" sz="3200" dirty="0">
                <a:solidFill>
                  <a:srgbClr val="0070C0"/>
                </a:solidFill>
              </a:rPr>
              <a:t>o</a:t>
            </a:r>
            <a:r>
              <a:rPr lang="en-GB" sz="3200" dirty="0" smtClean="0">
                <a:solidFill>
                  <a:srgbClr val="0070C0"/>
                </a:solidFill>
              </a:rPr>
              <a:t>intment </a:t>
            </a:r>
            <a:r>
              <a:rPr lang="en-GB" sz="3200" dirty="0">
                <a:solidFill>
                  <a:srgbClr val="0070C0"/>
                </a:solidFill>
              </a:rPr>
              <a:t>and g</a:t>
            </a:r>
            <a:r>
              <a:rPr lang="en-GB" sz="3200" dirty="0" smtClean="0">
                <a:solidFill>
                  <a:srgbClr val="0070C0"/>
                </a:solidFill>
              </a:rPr>
              <a:t>el are </a:t>
            </a:r>
          </a:p>
          <a:p>
            <a:pPr marL="0" indent="0" algn="ctr">
              <a:spcBef>
                <a:spcPts val="0"/>
              </a:spcBef>
              <a:spcAft>
                <a:spcPts val="0"/>
              </a:spcAft>
              <a:buNone/>
            </a:pPr>
            <a:r>
              <a:rPr lang="en-GB" sz="3200" dirty="0" smtClean="0">
                <a:solidFill>
                  <a:srgbClr val="0070C0"/>
                </a:solidFill>
              </a:rPr>
              <a:t>as effective as diclofenac gel </a:t>
            </a:r>
            <a:r>
              <a:rPr lang="en-GB" sz="3200" dirty="0">
                <a:solidFill>
                  <a:srgbClr val="0070C0"/>
                </a:solidFill>
              </a:rPr>
              <a:t>in the </a:t>
            </a:r>
            <a:r>
              <a:rPr lang="en-GB" sz="3200" dirty="0" smtClean="0">
                <a:solidFill>
                  <a:srgbClr val="0070C0"/>
                </a:solidFill>
              </a:rPr>
              <a:t>treatment </a:t>
            </a:r>
            <a:r>
              <a:rPr lang="en-GB" sz="3200" dirty="0">
                <a:solidFill>
                  <a:srgbClr val="0070C0"/>
                </a:solidFill>
              </a:rPr>
              <a:t>of </a:t>
            </a:r>
            <a:r>
              <a:rPr lang="en-GB" sz="3200" dirty="0" smtClean="0">
                <a:solidFill>
                  <a:srgbClr val="0070C0"/>
                </a:solidFill>
              </a:rPr>
              <a:t>pain </a:t>
            </a:r>
            <a:r>
              <a:rPr lang="en-GB" sz="3200" dirty="0">
                <a:solidFill>
                  <a:srgbClr val="0070C0"/>
                </a:solidFill>
              </a:rPr>
              <a:t>in </a:t>
            </a:r>
            <a:r>
              <a:rPr lang="en-GB" sz="3200" dirty="0" smtClean="0">
                <a:solidFill>
                  <a:srgbClr val="0070C0"/>
                </a:solidFill>
              </a:rPr>
              <a:t>acute ankle sprain </a:t>
            </a:r>
            <a:endParaRPr lang="en-GB" sz="3200" dirty="0">
              <a:solidFill>
                <a:srgbClr val="0070C0"/>
              </a:solidFill>
            </a:endParaRPr>
          </a:p>
          <a:p>
            <a:pPr marL="0" indent="0">
              <a:spcBef>
                <a:spcPts val="0"/>
              </a:spcBef>
              <a:spcAft>
                <a:spcPts val="0"/>
              </a:spcAft>
              <a:buNone/>
            </a:pPr>
            <a:endParaRPr lang="en-GB" sz="3200" dirty="0"/>
          </a:p>
          <a:p>
            <a:pPr marL="0" indent="0">
              <a:buNone/>
            </a:pPr>
            <a:endParaRPr lang="en-GB" dirty="0"/>
          </a:p>
        </p:txBody>
      </p:sp>
      <p:sp>
        <p:nvSpPr>
          <p:cNvPr id="4" name="Title 1"/>
          <p:cNvSpPr>
            <a:spLocks noGrp="1"/>
          </p:cNvSpPr>
          <p:nvPr>
            <p:ph type="title"/>
          </p:nvPr>
        </p:nvSpPr>
        <p:spPr>
          <a:xfrm>
            <a:off x="431800" y="0"/>
            <a:ext cx="8642350" cy="928688"/>
          </a:xfrm>
        </p:spPr>
        <p:txBody>
          <a:bodyPr/>
          <a:lstStyle/>
          <a:p>
            <a:r>
              <a:rPr lang="en-US" dirty="0" smtClean="0"/>
              <a:t>Claims</a:t>
            </a:r>
            <a:endParaRPr lang="en-US" dirty="0"/>
          </a:p>
        </p:txBody>
      </p:sp>
    </p:spTree>
    <p:extLst>
      <p:ext uri="{BB962C8B-B14F-4D97-AF65-F5344CB8AC3E}">
        <p14:creationId xmlns:p14="http://schemas.microsoft.com/office/powerpoint/2010/main" val="3047802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Efficacy Claim – Reducing Pain</a:t>
            </a:r>
            <a:endParaRPr lang="en-GB" dirty="0"/>
          </a:p>
        </p:txBody>
      </p:sp>
      <p:sp>
        <p:nvSpPr>
          <p:cNvPr id="3" name="Content Placeholder 2"/>
          <p:cNvSpPr>
            <a:spLocks noGrp="1"/>
          </p:cNvSpPr>
          <p:nvPr>
            <p:ph idx="1"/>
          </p:nvPr>
        </p:nvSpPr>
        <p:spPr/>
        <p:txBody>
          <a:bodyPr/>
          <a:lstStyle/>
          <a:p>
            <a:r>
              <a:rPr lang="en-GB" sz="2400" dirty="0" smtClean="0">
                <a:solidFill>
                  <a:schemeClr val="bg2"/>
                </a:solidFill>
              </a:rPr>
              <a:t>Claim</a:t>
            </a:r>
          </a:p>
          <a:p>
            <a:pPr lvl="1"/>
            <a:r>
              <a:rPr lang="en-GB" sz="1800" dirty="0" smtClean="0"/>
              <a:t>Traumeel ointment and Traumeel gel are both as effective as diclofenac gel for reducing ankle pain at day 7 of treatment and, after 6 weeks from injury, all patients are pain free</a:t>
            </a:r>
          </a:p>
          <a:p>
            <a:r>
              <a:rPr lang="en-GB" sz="2400" dirty="0" smtClean="0">
                <a:solidFill>
                  <a:schemeClr val="bg2"/>
                </a:solidFill>
              </a:rPr>
              <a:t>Key Note</a:t>
            </a:r>
          </a:p>
          <a:p>
            <a:pPr lvl="1"/>
            <a:r>
              <a:rPr lang="en-GB" sz="1800" dirty="0" smtClean="0"/>
              <a:t>Diclofenac is a marker of efficacy</a:t>
            </a:r>
          </a:p>
          <a:p>
            <a:pPr lvl="1"/>
            <a:r>
              <a:rPr lang="en-GB" sz="1800" dirty="0" smtClean="0"/>
              <a:t>Traumeel is now proven to be an </a:t>
            </a:r>
            <a:r>
              <a:rPr lang="en-GB" sz="1800" b="1" dirty="0" smtClean="0"/>
              <a:t>equally effective </a:t>
            </a:r>
            <a:r>
              <a:rPr lang="en-GB" sz="1800" dirty="0" smtClean="0"/>
              <a:t>agent</a:t>
            </a:r>
          </a:p>
          <a:p>
            <a:pPr lvl="1"/>
            <a:r>
              <a:rPr lang="en-GB" sz="1800" dirty="0" smtClean="0"/>
              <a:t>This effect holds true for the different topical formulations</a:t>
            </a:r>
          </a:p>
          <a:p>
            <a:pPr lvl="0"/>
            <a:endParaRPr lang="en-GB" dirty="0"/>
          </a:p>
        </p:txBody>
      </p:sp>
    </p:spTree>
    <p:extLst>
      <p:ext uri="{BB962C8B-B14F-4D97-AF65-F5344CB8AC3E}">
        <p14:creationId xmlns:p14="http://schemas.microsoft.com/office/powerpoint/2010/main" val="3795949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GB" smtClean="0"/>
              <a:t>Efficacy Claim – Reducing Pain</a:t>
            </a:r>
            <a:endParaRPr lang="en-GB" dirty="0"/>
          </a:p>
        </p:txBody>
      </p:sp>
      <p:sp>
        <p:nvSpPr>
          <p:cNvPr id="3" name="Content Placeholder 2"/>
          <p:cNvSpPr>
            <a:spLocks noGrp="1"/>
          </p:cNvSpPr>
          <p:nvPr>
            <p:ph idx="1"/>
          </p:nvPr>
        </p:nvSpPr>
        <p:spPr/>
        <p:txBody>
          <a:bodyPr/>
          <a:lstStyle/>
          <a:p>
            <a:r>
              <a:rPr lang="en-GB" sz="2400" dirty="0" smtClean="0">
                <a:solidFill>
                  <a:schemeClr val="bg2"/>
                </a:solidFill>
              </a:rPr>
              <a:t>Key Messages </a:t>
            </a:r>
          </a:p>
          <a:p>
            <a:pPr lvl="1"/>
            <a:r>
              <a:rPr lang="en-GB" sz="1800" dirty="0" smtClean="0"/>
              <a:t>Traumeel gel and ointment performed as well as diclofenac gel</a:t>
            </a:r>
          </a:p>
          <a:p>
            <a:pPr lvl="1"/>
            <a:r>
              <a:rPr lang="en-GB" sz="1800" dirty="0" smtClean="0"/>
              <a:t>Significant reductions in ankle pain were seen by all agents on day 4</a:t>
            </a:r>
          </a:p>
          <a:p>
            <a:pPr lvl="1"/>
            <a:r>
              <a:rPr lang="en-GB" sz="1800" dirty="0" smtClean="0"/>
              <a:t>All patients had negligible pain after 14 days</a:t>
            </a:r>
          </a:p>
          <a:p>
            <a:pPr lvl="1"/>
            <a:r>
              <a:rPr lang="en-GB" sz="1800" dirty="0" smtClean="0"/>
              <a:t>Traumeel has been shown to be an </a:t>
            </a:r>
            <a:r>
              <a:rPr lang="en-GB" sz="1800" b="1" dirty="0" smtClean="0"/>
              <a:t>equally effective </a:t>
            </a:r>
            <a:r>
              <a:rPr lang="en-GB" sz="1800" dirty="0" smtClean="0"/>
              <a:t>agent to diclofenac </a:t>
            </a:r>
          </a:p>
          <a:p>
            <a:pPr lvl="1"/>
            <a:r>
              <a:rPr lang="en-GB" sz="1800" dirty="0" smtClean="0"/>
              <a:t>Because this claim holds for the primary efficacy variable, pain reduction, </a:t>
            </a:r>
            <a:r>
              <a:rPr lang="en-GB" sz="1800" b="1" dirty="0" smtClean="0"/>
              <a:t>this study is positive for Traumeel</a:t>
            </a:r>
          </a:p>
          <a:p>
            <a:pPr lvl="1"/>
            <a:endParaRPr lang="en-GB" dirty="0" smtClean="0"/>
          </a:p>
          <a:p>
            <a:pPr lvl="0"/>
            <a:endParaRPr lang="en-GB" dirty="0"/>
          </a:p>
        </p:txBody>
      </p:sp>
    </p:spTree>
    <p:extLst>
      <p:ext uri="{BB962C8B-B14F-4D97-AF65-F5344CB8AC3E}">
        <p14:creationId xmlns:p14="http://schemas.microsoft.com/office/powerpoint/2010/main" val="526542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umeel_PowerPoint2007_Template">
  <a:themeElements>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Traumeel_1">
    <a:majorFont>
      <a:latin typeface="Verdana"/>
      <a:ea typeface=""/>
      <a:cs typeface=""/>
    </a:majorFont>
    <a:minorFont>
      <a:latin typeface="Verdana"/>
      <a:ea typeface=""/>
      <a:cs typeface=""/>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Traumeel_PowerPoint1997-2003_Template_Aspen_adapted 1">
    <a:dk1>
      <a:srgbClr val="000000"/>
    </a:dk1>
    <a:lt1>
      <a:srgbClr val="FFFFFF"/>
    </a:lt1>
    <a:dk2>
      <a:srgbClr val="0072CF"/>
    </a:dk2>
    <a:lt2>
      <a:srgbClr val="E70033"/>
    </a:lt2>
    <a:accent1>
      <a:srgbClr val="0072CF"/>
    </a:accent1>
    <a:accent2>
      <a:srgbClr val="338ED9"/>
    </a:accent2>
    <a:accent3>
      <a:srgbClr val="FFFFFF"/>
    </a:accent3>
    <a:accent4>
      <a:srgbClr val="000000"/>
    </a:accent4>
    <a:accent5>
      <a:srgbClr val="AABCE4"/>
    </a:accent5>
    <a:accent6>
      <a:srgbClr val="2D80C4"/>
    </a:accent6>
    <a:hlink>
      <a:srgbClr val="0000FF"/>
    </a:hlink>
    <a:folHlink>
      <a:srgbClr val="E70033"/>
    </a:folHlink>
  </a:clrScheme>
  <a:fontScheme name="Traumeel_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5A9C1F5B758D4E9A3C64A9D43AA484" ma:contentTypeVersion="0" ma:contentTypeDescription="Create a new document." ma:contentTypeScope="" ma:versionID="ceff8790fb0b3fffc1aae7ebef457487">
  <xsd:schema xmlns:xsd="http://www.w3.org/2001/XMLSchema" xmlns:p="http://schemas.microsoft.com/office/2006/metadata/properties" targetNamespace="http://schemas.microsoft.com/office/2006/metadata/properties" ma:root="true" ma:fieldsID="84d24c2467e79a5b957f305a830827c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1B393D8-E0BF-403F-AD22-728205DCD2B3}">
  <ds:schemaRefs>
    <ds:schemaRef ds:uri="http://schemas.microsoft.com/sharepoint/v3/contenttype/forms"/>
  </ds:schemaRefs>
</ds:datastoreItem>
</file>

<file path=customXml/itemProps2.xml><?xml version="1.0" encoding="utf-8"?>
<ds:datastoreItem xmlns:ds="http://schemas.openxmlformats.org/officeDocument/2006/customXml" ds:itemID="{CA27851A-824F-4848-A31E-C83F4424AC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896C41-CDE6-47A2-B873-CDA931F6EE55}">
  <ds:schemaRefs>
    <ds:schemaRef ds:uri="http://purl.org/dc/terms/"/>
    <ds:schemaRef ds:uri="http://schemas.microsoft.com/office/2006/documentManagement/types"/>
    <ds:schemaRef ds:uri="http://purl.org/dc/dcmitype/"/>
    <ds:schemaRef ds:uri="http://purl.org/dc/elements/1.1/"/>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ppt74E4.tmp</Template>
  <TotalTime>0</TotalTime>
  <Words>5889</Words>
  <Application>Microsoft Office PowerPoint</Application>
  <PresentationFormat>Affichage à l'écran (4:3)</PresentationFormat>
  <Paragraphs>670</Paragraphs>
  <Slides>53</Slides>
  <Notes>38</Notes>
  <HiddenSlides>0</HiddenSlides>
  <MMClips>0</MMClips>
  <ScaleCrop>false</ScaleCrop>
  <HeadingPairs>
    <vt:vector size="4" baseType="variant">
      <vt:variant>
        <vt:lpstr>Thème</vt:lpstr>
      </vt:variant>
      <vt:variant>
        <vt:i4>1</vt:i4>
      </vt:variant>
      <vt:variant>
        <vt:lpstr>Titres des diapositives</vt:lpstr>
      </vt:variant>
      <vt:variant>
        <vt:i4>53</vt:i4>
      </vt:variant>
    </vt:vector>
  </HeadingPairs>
  <TitlesOfParts>
    <vt:vector size="54" baseType="lpstr">
      <vt:lpstr>Traumeel_PowerPoint2007_Template</vt:lpstr>
      <vt:lpstr>TAASS</vt:lpstr>
      <vt:lpstr>Contents</vt:lpstr>
      <vt:lpstr>TAASS claims summary</vt:lpstr>
      <vt:lpstr>The Significance of TAASS</vt:lpstr>
      <vt:lpstr>Claims Summary – TAASS Study</vt:lpstr>
      <vt:lpstr>Claims Summary – TAASS Study</vt:lpstr>
      <vt:lpstr>Claims</vt:lpstr>
      <vt:lpstr>Efficacy Claim – Reducing Pain</vt:lpstr>
      <vt:lpstr>Efficacy Claim – Reducing Pain</vt:lpstr>
      <vt:lpstr>Efficacy Claim – Reducing Pain</vt:lpstr>
      <vt:lpstr>Efficacy Claim – Reducing Pain</vt:lpstr>
      <vt:lpstr>Efficacy Claim – Reducing Pain</vt:lpstr>
      <vt:lpstr>Efficacy Claim – Reducing Pain on Day 7</vt:lpstr>
      <vt:lpstr> </vt:lpstr>
      <vt:lpstr>Efficacy Claim – Improving Function</vt:lpstr>
      <vt:lpstr>Efficacy Claim – Improving Function</vt:lpstr>
      <vt:lpstr>Efficacy Claim – Improving Function</vt:lpstr>
      <vt:lpstr>Efficacy Claim – Improving Function</vt:lpstr>
      <vt:lpstr>Efficacy Claim – Improving Function</vt:lpstr>
      <vt:lpstr> </vt:lpstr>
      <vt:lpstr>Secondary Efficacy Variables </vt:lpstr>
      <vt:lpstr>Efficacy Claim – Secondary Endpoint Variables</vt:lpstr>
      <vt:lpstr>Efficacy Claim – Secondary Endpoint Variable: Swelling</vt:lpstr>
      <vt:lpstr> Efficacy Claim – Secondary Efficacy Variable: Swelling  </vt:lpstr>
      <vt:lpstr> </vt:lpstr>
      <vt:lpstr>Efficacy Claim – Secondary Endpoint Variable: Global Efficacy</vt:lpstr>
      <vt:lpstr> </vt:lpstr>
      <vt:lpstr>Efficacy Claim – Secondary Endpoint Variable: Time to Normal Function</vt:lpstr>
      <vt:lpstr>Efficacy Claim – Secondary Endpoint Variable: Time to Normal Function</vt:lpstr>
      <vt:lpstr>Présentation PowerPoint</vt:lpstr>
      <vt:lpstr>Présentation PowerPoint</vt:lpstr>
      <vt:lpstr>Présentation PowerPoint</vt:lpstr>
      <vt:lpstr> </vt:lpstr>
      <vt:lpstr> TAASS Efficacy Summary </vt:lpstr>
      <vt:lpstr> TAASS Safety Summary </vt:lpstr>
      <vt:lpstr>TAASS in Perspective </vt:lpstr>
      <vt:lpstr> TAASS in Perspective  </vt:lpstr>
      <vt:lpstr>Traumeel in Perspective </vt:lpstr>
      <vt:lpstr>Traumeel in Perspective </vt:lpstr>
      <vt:lpstr>  Traumeel – Previous Studies  </vt:lpstr>
      <vt:lpstr>Traumeel’s Evidence Base of Efficacy and Safety in Various Musculoskeletal Conditions - Summary</vt:lpstr>
      <vt:lpstr>Summary - Traumeel</vt:lpstr>
      <vt:lpstr>Appendix</vt:lpstr>
      <vt:lpstr>Efficacy Claim – Reducing Pain Traumeel Ointment vs. Diclofenac</vt:lpstr>
      <vt:lpstr>Efficacy Claim – Reducing Pain Traumeel Gel vs. Diclofenac</vt:lpstr>
      <vt:lpstr>Efficacy Claim – Reducing Pain Traumeel Ointment vs. Diclofenac</vt:lpstr>
      <vt:lpstr>Efficacy Claim – Reducing Pain Traumeel Gel vs. Diclofenac</vt:lpstr>
      <vt:lpstr>Efficacy Claim – Improving Function Traumeel Ointment vs. Diclofenac</vt:lpstr>
      <vt:lpstr>Efficacy Claim – Improving Function Traumeel Gel vs. Diclofenac</vt:lpstr>
      <vt:lpstr>Efficacy Claim – Improving Function Traumeel Ointment vs. Diclofenac</vt:lpstr>
      <vt:lpstr>Efficacy Claim – Improving Function Traumeel Gel vs. Diclofenac</vt:lpstr>
      <vt:lpstr> Efficacy Claim – Secondary Efficacy Variable: Swelling – Traumeel Ointment vs. Diclofenac </vt:lpstr>
      <vt:lpstr> Efficacy Claim – Secondary Efficacy Variable: Swelling – Traumeel Gel vs. Diclofenac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2012-01-18T08:53:11Z</dcterms:created>
  <dcterms:modified xsi:type="dcterms:W3CDTF">2015-04-16T06:40:05Z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0x010100F95A9C1F5B758D4E9A3C64A9D43AA484</vt:lpwstr>
  </property>
</Properties>
</file>